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7" r:id="rId2"/>
    <p:sldId id="275" r:id="rId3"/>
    <p:sldId id="297" r:id="rId4"/>
    <p:sldId id="298" r:id="rId5"/>
    <p:sldId id="308" r:id="rId6"/>
    <p:sldId id="301" r:id="rId7"/>
    <p:sldId id="302" r:id="rId8"/>
    <p:sldId id="303" r:id="rId9"/>
    <p:sldId id="304" r:id="rId10"/>
    <p:sldId id="326" r:id="rId11"/>
    <p:sldId id="328" r:id="rId12"/>
    <p:sldId id="330" r:id="rId13"/>
    <p:sldId id="331" r:id="rId14"/>
    <p:sldId id="332" r:id="rId15"/>
    <p:sldId id="333" r:id="rId16"/>
    <p:sldId id="316" r:id="rId17"/>
    <p:sldId id="334" r:id="rId18"/>
    <p:sldId id="335" r:id="rId19"/>
    <p:sldId id="336" r:id="rId20"/>
    <p:sldId id="337" r:id="rId21"/>
    <p:sldId id="338" r:id="rId22"/>
    <p:sldId id="339" r:id="rId23"/>
    <p:sldId id="340" r:id="rId24"/>
    <p:sldId id="341" r:id="rId25"/>
    <p:sldId id="309" r:id="rId26"/>
    <p:sldId id="314" r:id="rId27"/>
    <p:sldId id="311" r:id="rId28"/>
    <p:sldId id="325" r:id="rId29"/>
    <p:sldId id="295" r:id="rId3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60" d="100"/>
          <a:sy n="60" d="100"/>
        </p:scale>
        <p:origin x="4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2B1AF-A4EA-4CD8-8929-AEE304E9E154}" type="datetimeFigureOut">
              <a:rPr lang="zh-CN" altLang="en-US" smtClean="0"/>
              <a:t>2018/11/23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7D781-1059-4E82-884F-B19B4D088C22}" type="slidenum">
              <a:rPr lang="zh-CN" altLang="en-US" smtClean="0"/>
              <a:t>‹#›</a:t>
            </a:fld>
            <a:endParaRPr lang="zh-CN" altLang="en-US"/>
          </a:p>
        </p:txBody>
      </p:sp>
    </p:spTree>
    <p:extLst>
      <p:ext uri="{BB962C8B-B14F-4D97-AF65-F5344CB8AC3E}">
        <p14:creationId xmlns:p14="http://schemas.microsoft.com/office/powerpoint/2010/main" val="353493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5" name="Date Placeholder 3"/>
          <p:cNvSpPr>
            <a:spLocks noGrp="1"/>
          </p:cNvSpPr>
          <p:nvPr>
            <p:ph type="dt" sz="half" idx="10"/>
          </p:nvPr>
        </p:nvSpPr>
        <p:spPr/>
        <p:txBody>
          <a:bodyPr/>
          <a:lstStyle>
            <a:lvl1pPr>
              <a:defRPr/>
            </a:lvl1pPr>
          </a:lstStyle>
          <a:p>
            <a:pPr>
              <a:defRPr/>
            </a:pPr>
            <a:fld id="{BE8D7799-ED9B-465A-934F-29325135916D}" type="datetimeFigureOut">
              <a:rPr lang="en-US" altLang="zh-CN"/>
              <a:pPr>
                <a:defRPr/>
              </a:pPr>
              <a:t>11/23/2018</a:t>
            </a:fld>
            <a:endParaRPr lang="en-US" altLang="zh-CN"/>
          </a:p>
        </p:txBody>
      </p:sp>
      <p:sp>
        <p:nvSpPr>
          <p:cNvPr id="16" name="Footer Placeholder 4"/>
          <p:cNvSpPr>
            <a:spLocks noGrp="1"/>
          </p:cNvSpPr>
          <p:nvPr>
            <p:ph type="ftr" sz="quarter" idx="11"/>
          </p:nvPr>
        </p:nvSpPr>
        <p:spPr/>
        <p:txBody>
          <a:bodyPr/>
          <a:lstStyle>
            <a:lvl1pPr>
              <a:defRPr/>
            </a:lvl1pPr>
          </a:lstStyle>
          <a:p>
            <a:pPr>
              <a:defRPr/>
            </a:pPr>
            <a:endParaRPr lang="en-US" altLang="zh-CN"/>
          </a:p>
        </p:txBody>
      </p:sp>
      <p:sp>
        <p:nvSpPr>
          <p:cNvPr id="17" name="Slide Number Placeholder 5"/>
          <p:cNvSpPr>
            <a:spLocks noGrp="1"/>
          </p:cNvSpPr>
          <p:nvPr>
            <p:ph type="sldNum" sz="quarter" idx="12"/>
          </p:nvPr>
        </p:nvSpPr>
        <p:spPr/>
        <p:txBody>
          <a:bodyPr/>
          <a:lstStyle>
            <a:lvl1pPr>
              <a:defRPr/>
            </a:lvl1pPr>
          </a:lstStyle>
          <a:p>
            <a:pPr>
              <a:defRPr/>
            </a:pPr>
            <a:fld id="{84D3084F-00E2-4B5D-9E69-9281ADF56ADD}" type="slidenum">
              <a:rPr lang="en-US" altLang="zh-CN"/>
              <a:pPr>
                <a:defRPr/>
              </a:pPr>
              <a:t>‹#›</a:t>
            </a:fld>
            <a:endParaRPr lang="en-US" altLang="zh-CN"/>
          </a:p>
        </p:txBody>
      </p:sp>
    </p:spTree>
    <p:extLst>
      <p:ext uri="{BB962C8B-B14F-4D97-AF65-F5344CB8AC3E}">
        <p14:creationId xmlns:p14="http://schemas.microsoft.com/office/powerpoint/2010/main" val="239948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C8E8DBC3-581F-4E40-A7AB-5A70A27E08A5}" type="datetimeFigureOut">
              <a:rPr lang="en-US" altLang="zh-CN"/>
              <a:pPr>
                <a:defRPr/>
              </a:pPr>
              <a:t>11/23/2018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7AB54FF7-5FDE-4113-A2C4-6DAB3E659F0A}" type="slidenum">
              <a:rPr lang="en-US" altLang="zh-CN"/>
              <a:pPr>
                <a:defRPr/>
              </a:pPr>
              <a:t>‹#›</a:t>
            </a:fld>
            <a:endParaRPr lang="en-US" altLang="zh-CN"/>
          </a:p>
        </p:txBody>
      </p:sp>
    </p:spTree>
    <p:extLst>
      <p:ext uri="{BB962C8B-B14F-4D97-AF65-F5344CB8AC3E}">
        <p14:creationId xmlns:p14="http://schemas.microsoft.com/office/powerpoint/2010/main" val="404363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8000" smtClean="0">
                <a:solidFill>
                  <a:srgbClr val="C0E474"/>
                </a:solidFill>
                <a:latin typeface="Arial" panose="020B0604020202020204" pitchFamily="34" charset="0"/>
                <a:ea typeface="宋体" panose="02010600030101010101" pitchFamily="2" charset="-122"/>
              </a:rPr>
              <a:t>“</a:t>
            </a:r>
          </a:p>
        </p:txBody>
      </p:sp>
      <p:sp>
        <p:nvSpPr>
          <p:cNvPr id="6" name="TextBox 21"/>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8000" smtClean="0">
                <a:solidFill>
                  <a:srgbClr val="C0E474"/>
                </a:solidFill>
                <a:latin typeface="Arial" panose="020B0604020202020204" pitchFamily="34" charset="0"/>
                <a:ea typeface="宋体" panose="02010600030101010101" pitchFamily="2" charset="-122"/>
              </a:rPr>
              <a:t>”</a:t>
            </a:r>
            <a:endParaRPr lang="en-US" altLang="zh-CN" smtClean="0">
              <a:solidFill>
                <a:srgbClr val="C0E474"/>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7" name="Date Placeholder 3"/>
          <p:cNvSpPr>
            <a:spLocks noGrp="1"/>
          </p:cNvSpPr>
          <p:nvPr>
            <p:ph type="dt" sz="half" idx="14"/>
          </p:nvPr>
        </p:nvSpPr>
        <p:spPr/>
        <p:txBody>
          <a:bodyPr/>
          <a:lstStyle>
            <a:lvl1pPr>
              <a:defRPr/>
            </a:lvl1pPr>
          </a:lstStyle>
          <a:p>
            <a:pPr>
              <a:defRPr/>
            </a:pPr>
            <a:fld id="{94FCF73B-968A-4771-B71F-19DC3A52F56D}" type="datetimeFigureOut">
              <a:rPr lang="en-US" altLang="zh-CN"/>
              <a:pPr>
                <a:defRPr/>
              </a:pPr>
              <a:t>11/23/2018</a:t>
            </a:fld>
            <a:endParaRPr lang="en-US" altLang="zh-CN"/>
          </a:p>
        </p:txBody>
      </p:sp>
      <p:sp>
        <p:nvSpPr>
          <p:cNvPr id="8" name="Footer Placeholder 4"/>
          <p:cNvSpPr>
            <a:spLocks noGrp="1"/>
          </p:cNvSpPr>
          <p:nvPr>
            <p:ph type="ftr" sz="quarter" idx="15"/>
          </p:nvPr>
        </p:nvSpPr>
        <p:spPr/>
        <p:txBody>
          <a:bodyPr/>
          <a:lstStyle>
            <a:lvl1pPr>
              <a:defRPr/>
            </a:lvl1pPr>
          </a:lstStyle>
          <a:p>
            <a:pPr>
              <a:defRPr/>
            </a:pPr>
            <a:endParaRPr lang="en-US" altLang="zh-CN"/>
          </a:p>
        </p:txBody>
      </p:sp>
      <p:sp>
        <p:nvSpPr>
          <p:cNvPr id="9" name="Slide Number Placeholder 5"/>
          <p:cNvSpPr>
            <a:spLocks noGrp="1"/>
          </p:cNvSpPr>
          <p:nvPr>
            <p:ph type="sldNum" sz="quarter" idx="16"/>
          </p:nvPr>
        </p:nvSpPr>
        <p:spPr/>
        <p:txBody>
          <a:bodyPr/>
          <a:lstStyle>
            <a:lvl1pPr>
              <a:defRPr/>
            </a:lvl1pPr>
          </a:lstStyle>
          <a:p>
            <a:pPr>
              <a:defRPr/>
            </a:pPr>
            <a:fld id="{271587C6-F38F-4B7C-94F9-1A72A41F1492}" type="slidenum">
              <a:rPr lang="en-US" altLang="zh-CN"/>
              <a:pPr>
                <a:defRPr/>
              </a:pPr>
              <a:t>‹#›</a:t>
            </a:fld>
            <a:endParaRPr lang="en-US" altLang="zh-CN"/>
          </a:p>
        </p:txBody>
      </p:sp>
    </p:spTree>
    <p:extLst>
      <p:ext uri="{BB962C8B-B14F-4D97-AF65-F5344CB8AC3E}">
        <p14:creationId xmlns:p14="http://schemas.microsoft.com/office/powerpoint/2010/main" val="119987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BDD6D92B-B751-478D-AD4E-BAC39B3F1908}" type="datetimeFigureOut">
              <a:rPr lang="en-US" altLang="zh-CN"/>
              <a:pPr>
                <a:defRPr/>
              </a:pPr>
              <a:t>11/23/2018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0628DA92-D365-472B-BA1A-77DA3D19BF2E}" type="slidenum">
              <a:rPr lang="en-US" altLang="zh-CN"/>
              <a:pPr>
                <a:defRPr/>
              </a:pPr>
              <a:t>‹#›</a:t>
            </a:fld>
            <a:endParaRPr lang="en-US" altLang="zh-CN"/>
          </a:p>
        </p:txBody>
      </p:sp>
    </p:spTree>
    <p:extLst>
      <p:ext uri="{BB962C8B-B14F-4D97-AF65-F5344CB8AC3E}">
        <p14:creationId xmlns:p14="http://schemas.microsoft.com/office/powerpoint/2010/main" val="753752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8000" smtClean="0">
                <a:solidFill>
                  <a:srgbClr val="C0E474"/>
                </a:solidFill>
                <a:latin typeface="Arial" panose="020B0604020202020204" pitchFamily="34" charset="0"/>
                <a:ea typeface="宋体" panose="02010600030101010101" pitchFamily="2" charset="-122"/>
              </a:rPr>
              <a:t>“</a:t>
            </a:r>
          </a:p>
        </p:txBody>
      </p:sp>
      <p:sp>
        <p:nvSpPr>
          <p:cNvPr id="6" name="TextBox 24"/>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8000" smtClean="0">
                <a:solidFill>
                  <a:srgbClr val="C0E474"/>
                </a:solidFill>
                <a:latin typeface="Arial" panose="020B0604020202020204" pitchFamily="34" charset="0"/>
                <a:ea typeface="宋体" panose="02010600030101010101" pitchFamily="2" charset="-122"/>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7" name="Date Placeholder 3"/>
          <p:cNvSpPr>
            <a:spLocks noGrp="1"/>
          </p:cNvSpPr>
          <p:nvPr>
            <p:ph type="dt" sz="half" idx="14"/>
          </p:nvPr>
        </p:nvSpPr>
        <p:spPr/>
        <p:txBody>
          <a:bodyPr/>
          <a:lstStyle>
            <a:lvl1pPr>
              <a:defRPr/>
            </a:lvl1pPr>
          </a:lstStyle>
          <a:p>
            <a:pPr>
              <a:defRPr/>
            </a:pPr>
            <a:fld id="{44FAABC2-D0BE-4BFE-8AE6-535C117C702D}" type="datetimeFigureOut">
              <a:rPr lang="en-US" altLang="zh-CN"/>
              <a:pPr>
                <a:defRPr/>
              </a:pPr>
              <a:t>11/23/2018</a:t>
            </a:fld>
            <a:endParaRPr lang="en-US" altLang="zh-CN"/>
          </a:p>
        </p:txBody>
      </p:sp>
      <p:sp>
        <p:nvSpPr>
          <p:cNvPr id="8" name="Footer Placeholder 4"/>
          <p:cNvSpPr>
            <a:spLocks noGrp="1"/>
          </p:cNvSpPr>
          <p:nvPr>
            <p:ph type="ftr" sz="quarter" idx="15"/>
          </p:nvPr>
        </p:nvSpPr>
        <p:spPr/>
        <p:txBody>
          <a:bodyPr/>
          <a:lstStyle>
            <a:lvl1pPr>
              <a:defRPr/>
            </a:lvl1pPr>
          </a:lstStyle>
          <a:p>
            <a:pPr>
              <a:defRPr/>
            </a:pPr>
            <a:endParaRPr lang="en-US" altLang="zh-CN"/>
          </a:p>
        </p:txBody>
      </p:sp>
      <p:sp>
        <p:nvSpPr>
          <p:cNvPr id="9" name="Slide Number Placeholder 5"/>
          <p:cNvSpPr>
            <a:spLocks noGrp="1"/>
          </p:cNvSpPr>
          <p:nvPr>
            <p:ph type="sldNum" sz="quarter" idx="16"/>
          </p:nvPr>
        </p:nvSpPr>
        <p:spPr/>
        <p:txBody>
          <a:bodyPr/>
          <a:lstStyle>
            <a:lvl1pPr>
              <a:defRPr/>
            </a:lvl1pPr>
          </a:lstStyle>
          <a:p>
            <a:pPr>
              <a:defRPr/>
            </a:pPr>
            <a:fld id="{D9B4211D-0EE0-416E-8991-349A7EED502A}" type="slidenum">
              <a:rPr lang="en-US" altLang="zh-CN"/>
              <a:pPr>
                <a:defRPr/>
              </a:pPr>
              <a:t>‹#›</a:t>
            </a:fld>
            <a:endParaRPr lang="en-US" altLang="zh-CN"/>
          </a:p>
        </p:txBody>
      </p:sp>
    </p:spTree>
    <p:extLst>
      <p:ext uri="{BB962C8B-B14F-4D97-AF65-F5344CB8AC3E}">
        <p14:creationId xmlns:p14="http://schemas.microsoft.com/office/powerpoint/2010/main" val="217771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4"/>
          </p:nvPr>
        </p:nvSpPr>
        <p:spPr/>
        <p:txBody>
          <a:bodyPr/>
          <a:lstStyle>
            <a:lvl1pPr>
              <a:defRPr/>
            </a:lvl1pPr>
          </a:lstStyle>
          <a:p>
            <a:pPr>
              <a:defRPr/>
            </a:pPr>
            <a:fld id="{39CE2C9C-85C0-44D9-88E8-83FB7014618B}" type="datetimeFigureOut">
              <a:rPr lang="en-US" altLang="zh-CN"/>
              <a:pPr>
                <a:defRPr/>
              </a:pPr>
              <a:t>11/23/2018</a:t>
            </a:fld>
            <a:endParaRPr lang="en-US" altLang="zh-CN"/>
          </a:p>
        </p:txBody>
      </p:sp>
      <p:sp>
        <p:nvSpPr>
          <p:cNvPr id="6" name="Footer Placeholder 4"/>
          <p:cNvSpPr>
            <a:spLocks noGrp="1"/>
          </p:cNvSpPr>
          <p:nvPr>
            <p:ph type="ftr" sz="quarter" idx="15"/>
          </p:nvPr>
        </p:nvSpPr>
        <p:spPr/>
        <p:txBody>
          <a:bodyPr/>
          <a:lstStyle>
            <a:lvl1pPr>
              <a:defRPr/>
            </a:lvl1pPr>
          </a:lstStyle>
          <a:p>
            <a:pPr>
              <a:defRPr/>
            </a:pPr>
            <a:endParaRPr lang="en-US" altLang="zh-CN"/>
          </a:p>
        </p:txBody>
      </p:sp>
      <p:sp>
        <p:nvSpPr>
          <p:cNvPr id="7" name="Slide Number Placeholder 5"/>
          <p:cNvSpPr>
            <a:spLocks noGrp="1"/>
          </p:cNvSpPr>
          <p:nvPr>
            <p:ph type="sldNum" sz="quarter" idx="16"/>
          </p:nvPr>
        </p:nvSpPr>
        <p:spPr/>
        <p:txBody>
          <a:bodyPr/>
          <a:lstStyle>
            <a:lvl1pPr>
              <a:defRPr/>
            </a:lvl1pPr>
          </a:lstStyle>
          <a:p>
            <a:pPr>
              <a:defRPr/>
            </a:pPr>
            <a:fld id="{DBFAC314-A941-4796-869F-78B7F4A1B3AB}" type="slidenum">
              <a:rPr lang="en-US" altLang="zh-CN"/>
              <a:pPr>
                <a:defRPr/>
              </a:pPr>
              <a:t>‹#›</a:t>
            </a:fld>
            <a:endParaRPr lang="en-US" altLang="zh-CN"/>
          </a:p>
        </p:txBody>
      </p:sp>
    </p:spTree>
    <p:extLst>
      <p:ext uri="{BB962C8B-B14F-4D97-AF65-F5344CB8AC3E}">
        <p14:creationId xmlns:p14="http://schemas.microsoft.com/office/powerpoint/2010/main" val="338021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DC3431F-54B3-4F74-A758-C1A89F69B1CA}" type="datetimeFigureOut">
              <a:rPr lang="en-US" altLang="zh-CN"/>
              <a:pPr>
                <a:defRPr/>
              </a:pPr>
              <a:t>11/23/2018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DE17466-5E9F-4E53-A8C2-46D779830C02}" type="slidenum">
              <a:rPr lang="en-US" altLang="zh-CN"/>
              <a:pPr>
                <a:defRPr/>
              </a:pPr>
              <a:t>‹#›</a:t>
            </a:fld>
            <a:endParaRPr lang="en-US" altLang="zh-CN"/>
          </a:p>
        </p:txBody>
      </p:sp>
    </p:spTree>
    <p:extLst>
      <p:ext uri="{BB962C8B-B14F-4D97-AF65-F5344CB8AC3E}">
        <p14:creationId xmlns:p14="http://schemas.microsoft.com/office/powerpoint/2010/main" val="1861456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016E59FD-2DEA-4834-B58A-25920F5CD64F}" type="datetimeFigureOut">
              <a:rPr lang="en-US" altLang="zh-CN"/>
              <a:pPr>
                <a:defRPr/>
              </a:pPr>
              <a:t>11/23/2018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CD5D72FE-6E54-40E4-BE3C-C5C395475234}" type="slidenum">
              <a:rPr lang="en-US" altLang="zh-CN"/>
              <a:pPr>
                <a:defRPr/>
              </a:pPr>
              <a:t>‹#›</a:t>
            </a:fld>
            <a:endParaRPr lang="en-US" altLang="zh-CN"/>
          </a:p>
        </p:txBody>
      </p:sp>
    </p:spTree>
    <p:extLst>
      <p:ext uri="{BB962C8B-B14F-4D97-AF65-F5344CB8AC3E}">
        <p14:creationId xmlns:p14="http://schemas.microsoft.com/office/powerpoint/2010/main" val="330495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85C4E85-78A2-4C78-A907-E582FCE5416A}" type="datetimeFigureOut">
              <a:rPr lang="en-US" altLang="zh-CN"/>
              <a:pPr>
                <a:defRPr/>
              </a:pPr>
              <a:t>11/23/2018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ABA1DD1-BBF2-4FA4-B06F-E8F0497BDD54}" type="slidenum">
              <a:rPr lang="en-US" altLang="zh-CN"/>
              <a:pPr>
                <a:defRPr/>
              </a:pPr>
              <a:t>‹#›</a:t>
            </a:fld>
            <a:endParaRPr lang="en-US" altLang="zh-CN"/>
          </a:p>
        </p:txBody>
      </p:sp>
    </p:spTree>
    <p:extLst>
      <p:ext uri="{BB962C8B-B14F-4D97-AF65-F5344CB8AC3E}">
        <p14:creationId xmlns:p14="http://schemas.microsoft.com/office/powerpoint/2010/main" val="336306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089ECA80-8D4F-4ADD-AF45-DCA876B8FF3E}" type="datetimeFigureOut">
              <a:rPr lang="en-US" altLang="zh-CN"/>
              <a:pPr>
                <a:defRPr/>
              </a:pPr>
              <a:t>11/23/2018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77780D16-574F-40C0-A2D9-54552082B1C7}" type="slidenum">
              <a:rPr lang="en-US" altLang="zh-CN"/>
              <a:pPr>
                <a:defRPr/>
              </a:pPr>
              <a:t>‹#›</a:t>
            </a:fld>
            <a:endParaRPr lang="en-US" altLang="zh-CN"/>
          </a:p>
        </p:txBody>
      </p:sp>
    </p:spTree>
    <p:extLst>
      <p:ext uri="{BB962C8B-B14F-4D97-AF65-F5344CB8AC3E}">
        <p14:creationId xmlns:p14="http://schemas.microsoft.com/office/powerpoint/2010/main" val="239413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E27F2296-39E2-433A-8ABF-DCE06F59E31D}" type="datetimeFigureOut">
              <a:rPr lang="en-US" altLang="zh-CN"/>
              <a:pPr>
                <a:defRPr/>
              </a:pPr>
              <a:t>11/23/2018</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ADDFFC4-4905-44CE-9454-B2851C32783F}" type="slidenum">
              <a:rPr lang="en-US" altLang="zh-CN"/>
              <a:pPr>
                <a:defRPr/>
              </a:pPr>
              <a:t>‹#›</a:t>
            </a:fld>
            <a:endParaRPr lang="en-US" altLang="zh-CN"/>
          </a:p>
        </p:txBody>
      </p:sp>
    </p:spTree>
    <p:extLst>
      <p:ext uri="{BB962C8B-B14F-4D97-AF65-F5344CB8AC3E}">
        <p14:creationId xmlns:p14="http://schemas.microsoft.com/office/powerpoint/2010/main" val="183137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EC4DB2CC-97D7-414A-A970-653CD727DB42}" type="datetimeFigureOut">
              <a:rPr lang="en-US" altLang="zh-CN"/>
              <a:pPr>
                <a:defRPr/>
              </a:pPr>
              <a:t>11/23/2018</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482F45A7-BD5E-4BC4-BECC-14F3D8DB5A00}" type="slidenum">
              <a:rPr lang="en-US" altLang="zh-CN"/>
              <a:pPr>
                <a:defRPr/>
              </a:pPr>
              <a:t>‹#›</a:t>
            </a:fld>
            <a:endParaRPr lang="en-US" altLang="zh-CN"/>
          </a:p>
        </p:txBody>
      </p:sp>
    </p:spTree>
    <p:extLst>
      <p:ext uri="{BB962C8B-B14F-4D97-AF65-F5344CB8AC3E}">
        <p14:creationId xmlns:p14="http://schemas.microsoft.com/office/powerpoint/2010/main" val="149697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9F578EA4-257B-4F1B-B25E-0275C78DCBBE}" type="datetimeFigureOut">
              <a:rPr lang="en-US" altLang="zh-CN"/>
              <a:pPr>
                <a:defRPr/>
              </a:pPr>
              <a:t>11/23/2018</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67AF4F3F-B41E-4EAD-AD42-02724621A656}" type="slidenum">
              <a:rPr lang="en-US" altLang="zh-CN"/>
              <a:pPr>
                <a:defRPr/>
              </a:pPr>
              <a:t>‹#›</a:t>
            </a:fld>
            <a:endParaRPr lang="en-US" altLang="zh-CN"/>
          </a:p>
        </p:txBody>
      </p:sp>
    </p:spTree>
    <p:extLst>
      <p:ext uri="{BB962C8B-B14F-4D97-AF65-F5344CB8AC3E}">
        <p14:creationId xmlns:p14="http://schemas.microsoft.com/office/powerpoint/2010/main" val="66456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B246900A-CFB2-4C4F-B320-17877BADAE21}" type="datetimeFigureOut">
              <a:rPr lang="en-US" altLang="zh-CN"/>
              <a:pPr>
                <a:defRPr/>
              </a:pPr>
              <a:t>11/23/2018</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CABAAC72-CC43-4000-A6B6-9AB78359E840}" type="slidenum">
              <a:rPr lang="en-US" altLang="zh-CN"/>
              <a:pPr>
                <a:defRPr/>
              </a:pPr>
              <a:t>‹#›</a:t>
            </a:fld>
            <a:endParaRPr lang="en-US" altLang="zh-CN"/>
          </a:p>
        </p:txBody>
      </p:sp>
    </p:spTree>
    <p:extLst>
      <p:ext uri="{BB962C8B-B14F-4D97-AF65-F5344CB8AC3E}">
        <p14:creationId xmlns:p14="http://schemas.microsoft.com/office/powerpoint/2010/main" val="134827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B8A07D2F-2367-4CD3-A314-94E20FE0CC07}" type="datetimeFigureOut">
              <a:rPr lang="en-US" altLang="zh-CN"/>
              <a:pPr>
                <a:defRPr/>
              </a:pPr>
              <a:t>11/23/2018</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E2DB0DAE-49A2-424C-B0A5-0BC641763214}" type="slidenum">
              <a:rPr lang="en-US" altLang="zh-CN"/>
              <a:pPr>
                <a:defRPr/>
              </a:pPr>
              <a:t>‹#›</a:t>
            </a:fld>
            <a:endParaRPr lang="en-US" altLang="zh-CN"/>
          </a:p>
        </p:txBody>
      </p:sp>
    </p:spTree>
    <p:extLst>
      <p:ext uri="{BB962C8B-B14F-4D97-AF65-F5344CB8AC3E}">
        <p14:creationId xmlns:p14="http://schemas.microsoft.com/office/powerpoint/2010/main" val="51523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C051CC19-B6A4-464C-8F16-EF22271B3766}" type="datetimeFigureOut">
              <a:rPr lang="en-US" altLang="zh-CN"/>
              <a:pPr>
                <a:defRPr/>
              </a:pPr>
              <a:t>11/23/2018</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415D8F4-ED74-43BC-A97C-7AC445B442D8}" type="slidenum">
              <a:rPr lang="en-US" altLang="zh-CN"/>
              <a:pPr>
                <a:defRPr/>
              </a:pPr>
              <a:t>‹#›</a:t>
            </a:fld>
            <a:endParaRPr lang="en-US" altLang="zh-CN"/>
          </a:p>
        </p:txBody>
      </p:sp>
    </p:spTree>
    <p:extLst>
      <p:ext uri="{BB962C8B-B14F-4D97-AF65-F5344CB8AC3E}">
        <p14:creationId xmlns:p14="http://schemas.microsoft.com/office/powerpoint/2010/main" val="133789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7205663" y="6042025"/>
            <a:ext cx="911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宋体" panose="02010600030101010101" pitchFamily="2" charset="-122"/>
              </a:defRPr>
            </a:lvl1pPr>
          </a:lstStyle>
          <a:p>
            <a:pPr>
              <a:defRPr/>
            </a:pPr>
            <a:fld id="{D9026280-C472-418B-B3F6-A8D69F3B5323}" type="datetimeFigureOut">
              <a:rPr lang="en-US" altLang="zh-CN"/>
              <a:pPr>
                <a:defRPr/>
              </a:pPr>
              <a:t>11/23/2018</a:t>
            </a:fld>
            <a:endParaRPr lang="en-US" altLang="zh-CN"/>
          </a:p>
        </p:txBody>
      </p:sp>
      <p:sp>
        <p:nvSpPr>
          <p:cNvPr id="5" name="Footer Placeholder 4"/>
          <p:cNvSpPr>
            <a:spLocks noGrp="1"/>
          </p:cNvSpPr>
          <p:nvPr>
            <p:ph type="ftr" sz="quarter" idx="3"/>
          </p:nvPr>
        </p:nvSpPr>
        <p:spPr>
          <a:xfrm>
            <a:off x="677863" y="6042025"/>
            <a:ext cx="62976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ea typeface="宋体" panose="02010600030101010101" pitchFamily="2" charset="-122"/>
              </a:defRPr>
            </a:lvl1pPr>
          </a:lstStyle>
          <a:p>
            <a:pPr>
              <a:defRPr/>
            </a:pPr>
            <a:endParaRPr lang="en-US" altLang="zh-CN"/>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ea typeface="宋体" panose="02010600030101010101" pitchFamily="2" charset="-122"/>
              </a:defRPr>
            </a:lvl1pPr>
          </a:lstStyle>
          <a:p>
            <a:pPr>
              <a:defRPr/>
            </a:pPr>
            <a:fld id="{EA673B81-704A-4BA4-9FA9-24728267766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788" r:id="rId2"/>
    <p:sldLayoutId id="2147483789" r:id="rId3"/>
    <p:sldLayoutId id="2147483790" r:id="rId4"/>
    <p:sldLayoutId id="2147483791" r:id="rId5"/>
    <p:sldLayoutId id="2147483792" r:id="rId6"/>
    <p:sldLayoutId id="2147483801" r:id="rId7"/>
    <p:sldLayoutId id="2147483793" r:id="rId8"/>
    <p:sldLayoutId id="2147483794" r:id="rId9"/>
    <p:sldLayoutId id="2147483795" r:id="rId10"/>
    <p:sldLayoutId id="2147483802" r:id="rId11"/>
    <p:sldLayoutId id="2147483796" r:id="rId12"/>
    <p:sldLayoutId id="2147483803" r:id="rId13"/>
    <p:sldLayoutId id="2147483797" r:id="rId14"/>
    <p:sldLayoutId id="2147483798" r:id="rId15"/>
    <p:sldLayoutId id="2147483799"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050"/>
            <a:ext cx="12192000" cy="6178575"/>
          </a:xfrm>
          <a:prstGeom prst="rect">
            <a:avLst/>
          </a:prstGeom>
        </p:spPr>
      </p:pic>
      <p:sp>
        <p:nvSpPr>
          <p:cNvPr id="2" name="标题 1"/>
          <p:cNvSpPr>
            <a:spLocks noGrp="1"/>
          </p:cNvSpPr>
          <p:nvPr>
            <p:ph type="title"/>
          </p:nvPr>
        </p:nvSpPr>
        <p:spPr>
          <a:xfrm>
            <a:off x="96960" y="400050"/>
            <a:ext cx="8220563" cy="650630"/>
          </a:xfrm>
        </p:spPr>
        <p:txBody>
          <a:bodyPr>
            <a:normAutofit/>
          </a:bodyPr>
          <a:lstStyle/>
          <a:p>
            <a:pPr>
              <a:defRPr/>
            </a:pPr>
            <a:r>
              <a:rPr lang="en-US" altLang="zh-CN" dirty="0" smtClean="0">
                <a:solidFill>
                  <a:schemeClr val="tx1"/>
                </a:solidFill>
                <a:latin typeface="+mj-ea"/>
              </a:rPr>
              <a:t>VEX</a:t>
            </a:r>
            <a:r>
              <a:rPr lang="zh-CN" altLang="en-US" dirty="0">
                <a:solidFill>
                  <a:schemeClr val="tx1"/>
                </a:solidFill>
                <a:latin typeface="+mj-ea"/>
              </a:rPr>
              <a:t>机器人工程挑战赛</a:t>
            </a:r>
            <a:r>
              <a:rPr lang="zh-CN" altLang="en-US" dirty="0" smtClean="0">
                <a:solidFill>
                  <a:schemeClr val="tx1"/>
                </a:solidFill>
                <a:latin typeface="+mj-ea"/>
              </a:rPr>
              <a:t>历届赛事</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3" y="193964"/>
            <a:ext cx="8596312" cy="1320800"/>
          </a:xfrm>
        </p:spPr>
        <p:txBody>
          <a:bodyPr/>
          <a:lstStyle/>
          <a:p>
            <a:r>
              <a:rPr lang="zh-CN" altLang="zh-CN" b="1" dirty="0"/>
              <a:t>名词解释</a:t>
            </a:r>
            <a:endParaRPr lang="zh-CN" altLang="en-US" dirty="0"/>
          </a:p>
        </p:txBody>
      </p:sp>
      <p:sp>
        <p:nvSpPr>
          <p:cNvPr id="3" name="内容占位符 2"/>
          <p:cNvSpPr>
            <a:spLocks noGrp="1"/>
          </p:cNvSpPr>
          <p:nvPr>
            <p:ph idx="1"/>
          </p:nvPr>
        </p:nvSpPr>
        <p:spPr>
          <a:xfrm>
            <a:off x="677863" y="1387143"/>
            <a:ext cx="8596312" cy="3881437"/>
          </a:xfrm>
        </p:spPr>
        <p:txBody>
          <a:bodyPr/>
          <a:lstStyle/>
          <a:p>
            <a:r>
              <a:rPr lang="zh-CN" altLang="zh-CN" sz="3600" b="1" dirty="0"/>
              <a:t>联队启动</a:t>
            </a:r>
            <a:r>
              <a:rPr lang="zh-CN" altLang="zh-CN" sz="3600" b="1" dirty="0" smtClean="0"/>
              <a:t>区</a:t>
            </a:r>
            <a:endParaRPr lang="en-US" altLang="zh-CN" sz="3600" b="1" dirty="0" smtClean="0"/>
          </a:p>
          <a:p>
            <a:r>
              <a:rPr lang="zh-CN" altLang="zh-CN" sz="3600" b="1" dirty="0"/>
              <a:t>联队</a:t>
            </a:r>
            <a:r>
              <a:rPr lang="zh-CN" altLang="zh-CN" sz="3600" b="1" dirty="0" smtClean="0"/>
              <a:t>站位</a:t>
            </a:r>
            <a:endParaRPr lang="en-US" altLang="zh-CN" sz="3600" b="1" dirty="0" smtClean="0"/>
          </a:p>
          <a:p>
            <a:r>
              <a:rPr lang="zh-CN" altLang="zh-CN" sz="3600" b="1" dirty="0"/>
              <a:t>伸展</a:t>
            </a:r>
            <a:r>
              <a:rPr lang="zh-CN" altLang="zh-CN" sz="3600" b="1" dirty="0" smtClean="0"/>
              <a:t>区</a:t>
            </a:r>
            <a:endParaRPr lang="en-US" altLang="zh-CN" sz="3600" b="1" dirty="0" smtClean="0"/>
          </a:p>
          <a:p>
            <a:r>
              <a:rPr lang="zh-CN" altLang="zh-CN" sz="3600" b="1" dirty="0" smtClean="0"/>
              <a:t>自动线</a:t>
            </a:r>
            <a:endParaRPr lang="en-US" altLang="zh-CN" sz="3600" b="1" dirty="0" smtClean="0"/>
          </a:p>
          <a:p>
            <a:r>
              <a:rPr lang="zh-CN" altLang="zh-CN" sz="3600" b="1" dirty="0" smtClean="0"/>
              <a:t>联队</a:t>
            </a:r>
            <a:endParaRPr lang="en-US" altLang="zh-CN" sz="3600" b="1" dirty="0" smtClean="0"/>
          </a:p>
          <a:p>
            <a:r>
              <a:rPr lang="zh-CN" altLang="zh-CN" sz="3600" b="1" dirty="0"/>
              <a:t>主队与副队</a:t>
            </a:r>
            <a:endParaRPr lang="en-US" altLang="zh-CN" sz="3600" b="1" dirty="0"/>
          </a:p>
          <a:p>
            <a:r>
              <a:rPr lang="zh-CN" altLang="zh-CN" sz="3600" b="1" dirty="0"/>
              <a:t>联队选配</a:t>
            </a:r>
            <a:endParaRPr lang="zh-CN" altLang="en-US" sz="3600" b="1" dirty="0"/>
          </a:p>
        </p:txBody>
      </p:sp>
      <p:pic>
        <p:nvPicPr>
          <p:cNvPr id="4" name="图片 3"/>
          <p:cNvPicPr>
            <a:picLocks noChangeAspect="1"/>
          </p:cNvPicPr>
          <p:nvPr/>
        </p:nvPicPr>
        <p:blipFill>
          <a:blip r:embed="rId2"/>
          <a:stretch>
            <a:fillRect/>
          </a:stretch>
        </p:blipFill>
        <p:spPr>
          <a:xfrm>
            <a:off x="6004706" y="0"/>
            <a:ext cx="6187294" cy="3133898"/>
          </a:xfrm>
          <a:prstGeom prst="rect">
            <a:avLst/>
          </a:prstGeom>
        </p:spPr>
      </p:pic>
    </p:spTree>
    <p:extLst>
      <p:ext uri="{BB962C8B-B14F-4D97-AF65-F5344CB8AC3E}">
        <p14:creationId xmlns:p14="http://schemas.microsoft.com/office/powerpoint/2010/main" val="11537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3" y="193964"/>
            <a:ext cx="8596312" cy="1320800"/>
          </a:xfrm>
        </p:spPr>
        <p:txBody>
          <a:bodyPr/>
          <a:lstStyle/>
          <a:p>
            <a:r>
              <a:rPr lang="zh-CN" altLang="zh-CN" b="1" dirty="0"/>
              <a:t>名词解释</a:t>
            </a:r>
            <a:endParaRPr lang="zh-CN" altLang="en-US" dirty="0"/>
          </a:p>
        </p:txBody>
      </p:sp>
      <p:sp>
        <p:nvSpPr>
          <p:cNvPr id="3" name="内容占位符 2"/>
          <p:cNvSpPr>
            <a:spLocks noGrp="1"/>
          </p:cNvSpPr>
          <p:nvPr>
            <p:ph idx="1"/>
          </p:nvPr>
        </p:nvSpPr>
        <p:spPr>
          <a:xfrm>
            <a:off x="677863" y="1387143"/>
            <a:ext cx="8596312" cy="3881437"/>
          </a:xfrm>
        </p:spPr>
        <p:txBody>
          <a:bodyPr/>
          <a:lstStyle/>
          <a:p>
            <a:r>
              <a:rPr lang="zh-CN" altLang="zh-CN" sz="3200" b="1" dirty="0"/>
              <a:t>操作手（上场</a:t>
            </a:r>
            <a:r>
              <a:rPr lang="zh-CN" altLang="zh-CN" sz="3200" b="1" dirty="0" smtClean="0"/>
              <a:t>队员</a:t>
            </a:r>
            <a:r>
              <a:rPr lang="en-US" altLang="zh-CN" sz="3200" b="1" dirty="0" smtClean="0"/>
              <a:t>2</a:t>
            </a:r>
            <a:r>
              <a:rPr lang="zh-CN" altLang="en-US" sz="3200" b="1" dirty="0" smtClean="0"/>
              <a:t>人</a:t>
            </a:r>
            <a:r>
              <a:rPr lang="zh-CN" altLang="zh-CN" sz="3200" b="1" dirty="0" smtClean="0"/>
              <a:t>）</a:t>
            </a:r>
            <a:endParaRPr lang="en-US" altLang="zh-CN" sz="3200" b="1" dirty="0"/>
          </a:p>
          <a:p>
            <a:r>
              <a:rPr lang="zh-CN" altLang="zh-CN" sz="3200" b="1" dirty="0"/>
              <a:t>自动比赛时段</a:t>
            </a:r>
            <a:endParaRPr lang="en-US" altLang="zh-CN" sz="3200" b="1" dirty="0"/>
          </a:p>
          <a:p>
            <a:r>
              <a:rPr lang="zh-CN" altLang="zh-CN" sz="3200" b="1" dirty="0"/>
              <a:t>操作手控制时段</a:t>
            </a:r>
            <a:endParaRPr lang="en-US" altLang="zh-CN" sz="3200" b="1" dirty="0"/>
          </a:p>
          <a:p>
            <a:r>
              <a:rPr lang="zh-CN" altLang="zh-CN" sz="3200" b="1" dirty="0" smtClean="0"/>
              <a:t>预装</a:t>
            </a:r>
            <a:r>
              <a:rPr lang="en-US" altLang="zh-CN" sz="3200" b="1" dirty="0" smtClean="0"/>
              <a:t>:</a:t>
            </a:r>
          </a:p>
          <a:p>
            <a:r>
              <a:rPr lang="zh-CN" altLang="zh-CN" sz="2000" dirty="0" smtClean="0"/>
              <a:t>每</a:t>
            </a:r>
            <a:r>
              <a:rPr lang="zh-CN" altLang="zh-CN" sz="2000" dirty="0"/>
              <a:t>台机器人</a:t>
            </a:r>
            <a:r>
              <a:rPr lang="en-US" altLang="zh-CN" sz="2000" dirty="0"/>
              <a:t>1</a:t>
            </a:r>
            <a:r>
              <a:rPr lang="zh-CN" altLang="zh-CN" sz="2000" dirty="0"/>
              <a:t>个小球，比赛开始前必须放在场地上。合法预装应满足以下条件：</a:t>
            </a:r>
          </a:p>
          <a:p>
            <a:r>
              <a:rPr lang="zh-CN" altLang="zh-CN" sz="2000" dirty="0"/>
              <a:t>• 小球与一台机器人接触；</a:t>
            </a:r>
          </a:p>
          <a:p>
            <a:r>
              <a:rPr lang="zh-CN" altLang="zh-CN" sz="2000" dirty="0"/>
              <a:t>• 小球完全在场地围栏内。</a:t>
            </a:r>
            <a:endParaRPr lang="en-US" altLang="zh-CN" sz="2000" b="1" dirty="0"/>
          </a:p>
        </p:txBody>
      </p:sp>
      <p:pic>
        <p:nvPicPr>
          <p:cNvPr id="4" name="图片 3"/>
          <p:cNvPicPr>
            <a:picLocks noChangeAspect="1"/>
          </p:cNvPicPr>
          <p:nvPr/>
        </p:nvPicPr>
        <p:blipFill>
          <a:blip r:embed="rId2"/>
          <a:stretch>
            <a:fillRect/>
          </a:stretch>
        </p:blipFill>
        <p:spPr>
          <a:xfrm>
            <a:off x="6004706" y="0"/>
            <a:ext cx="6187294" cy="3133898"/>
          </a:xfrm>
          <a:prstGeom prst="rect">
            <a:avLst/>
          </a:prstGeom>
        </p:spPr>
      </p:pic>
      <p:sp>
        <p:nvSpPr>
          <p:cNvPr id="5" name="Rectangle 2"/>
          <p:cNvSpPr>
            <a:spLocks noChangeArrowheads="1"/>
          </p:cNvSpPr>
          <p:nvPr/>
        </p:nvSpPr>
        <p:spPr bwMode="auto">
          <a:xfrm>
            <a:off x="2477193" y="3607723"/>
            <a:ext cx="6719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1025" name="图片 5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952" y="4764732"/>
            <a:ext cx="4257195" cy="148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3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3" y="193964"/>
            <a:ext cx="8596312" cy="1320800"/>
          </a:xfrm>
        </p:spPr>
        <p:txBody>
          <a:bodyPr/>
          <a:lstStyle/>
          <a:p>
            <a:r>
              <a:rPr lang="zh-CN" altLang="zh-CN" b="1" dirty="0"/>
              <a:t>名词解释</a:t>
            </a:r>
            <a:endParaRPr lang="zh-CN" altLang="en-US" dirty="0"/>
          </a:p>
        </p:txBody>
      </p:sp>
      <p:sp>
        <p:nvSpPr>
          <p:cNvPr id="3" name="内容占位符 2"/>
          <p:cNvSpPr>
            <a:spLocks noGrp="1"/>
          </p:cNvSpPr>
          <p:nvPr>
            <p:ph idx="1"/>
          </p:nvPr>
        </p:nvSpPr>
        <p:spPr>
          <a:xfrm>
            <a:off x="477267" y="1003267"/>
            <a:ext cx="8596312" cy="3881437"/>
          </a:xfrm>
        </p:spPr>
        <p:txBody>
          <a:bodyPr/>
          <a:lstStyle/>
          <a:p>
            <a:r>
              <a:rPr lang="zh-CN" altLang="zh-CN" sz="2000" b="1" dirty="0">
                <a:latin typeface="华文楷体" panose="02010600040101010101" pitchFamily="2" charset="-122"/>
                <a:ea typeface="华文楷体" panose="02010600040101010101" pitchFamily="2" charset="-122"/>
              </a:rPr>
              <a:t>圆帽得分</a:t>
            </a:r>
            <a:r>
              <a:rPr lang="zh-CN" altLang="zh-CN" sz="2000" dirty="0">
                <a:latin typeface="华文楷体" panose="02010600040101010101" pitchFamily="2" charset="-122"/>
                <a:ea typeface="华文楷体" panose="02010600040101010101" pitchFamily="2" charset="-122"/>
              </a:rPr>
              <a:t>—圆帽的两种状态之一：</a:t>
            </a:r>
          </a:p>
          <a:p>
            <a:r>
              <a:rPr lang="zh-CN" altLang="zh-CN" sz="2000" b="1" dirty="0">
                <a:latin typeface="华文楷体" panose="02010600040101010101" pitchFamily="2" charset="-122"/>
                <a:ea typeface="华文楷体" panose="02010600040101010101" pitchFamily="2" charset="-122"/>
              </a:rPr>
              <a:t>低分</a:t>
            </a:r>
            <a:r>
              <a:rPr lang="zh-CN" altLang="zh-CN" sz="2000" dirty="0">
                <a:latin typeface="华文楷体" panose="02010600040101010101" pitchFamily="2" charset="-122"/>
                <a:ea typeface="华文楷体" panose="02010600040101010101" pitchFamily="2" charset="-122"/>
              </a:rPr>
              <a:t>—圆帽的一种状态。如果圆帽的帽顶与发泡场地拼接块、白色胶带线或泊位接触且不接触与得分圆帽同色联队的机器人，该圆帽得低分。低分圆帽的得分给予与圆帽向上一面同色的联队，这时，另一面的帽顶与发泡场地拼接块、白色胶带线或泊位接触。</a:t>
            </a:r>
          </a:p>
          <a:p>
            <a:r>
              <a:rPr lang="zh-CN" altLang="zh-CN" sz="2000" b="1" dirty="0">
                <a:latin typeface="华文楷体" panose="02010600040101010101" pitchFamily="2" charset="-122"/>
                <a:ea typeface="华文楷体" panose="02010600040101010101" pitchFamily="2" charset="-122"/>
              </a:rPr>
              <a:t>注：如果帽顶与发泡场地拼接块和中央泊位均接触，其得分与只接触发泡场地拼接块一样</a:t>
            </a:r>
            <a:r>
              <a:rPr lang="zh-CN" altLang="zh-CN" sz="2000" b="1" dirty="0" smtClean="0">
                <a:latin typeface="华文楷体" panose="02010600040101010101" pitchFamily="2" charset="-122"/>
                <a:ea typeface="华文楷体" panose="02010600040101010101" pitchFamily="2" charset="-122"/>
              </a:rPr>
              <a:t>。</a:t>
            </a:r>
            <a:endParaRPr lang="en-US" altLang="zh-CN" sz="2000" b="1" dirty="0" smtClean="0">
              <a:latin typeface="华文楷体" panose="02010600040101010101" pitchFamily="2" charset="-122"/>
              <a:ea typeface="华文楷体" panose="02010600040101010101" pitchFamily="2" charset="-122"/>
            </a:endParaRPr>
          </a:p>
          <a:p>
            <a:r>
              <a:rPr lang="zh-CN" altLang="zh-CN" sz="2000" dirty="0">
                <a:latin typeface="华文楷体" panose="02010600040101010101" pitchFamily="2" charset="-122"/>
                <a:ea typeface="华文楷体" panose="02010600040101010101" pitchFamily="2" charset="-122"/>
              </a:rPr>
              <a:t>高分—圆帽的一种状态。如果圆帽的帽顶与一根立柱接触，不接触其它场地要素，且不接触与得分圆帽同色联队的机器人，该圆帽得高分。高分圆帽的得分给予与圆帽向上一面同色的联队，这时，另一面的帽顶与立柱接触。</a:t>
            </a:r>
            <a:endParaRPr lang="en-US" altLang="zh-CN" sz="2000" dirty="0">
              <a:latin typeface="华文楷体" panose="02010600040101010101" pitchFamily="2" charset="-122"/>
              <a:ea typeface="华文楷体" panose="02010600040101010101" pitchFamily="2" charset="-122"/>
            </a:endParaRPr>
          </a:p>
        </p:txBody>
      </p:sp>
      <p:pic>
        <p:nvPicPr>
          <p:cNvPr id="4" name="图片 3"/>
          <p:cNvPicPr>
            <a:picLocks noChangeAspect="1"/>
          </p:cNvPicPr>
          <p:nvPr/>
        </p:nvPicPr>
        <p:blipFill>
          <a:blip r:embed="rId2"/>
          <a:stretch>
            <a:fillRect/>
          </a:stretch>
        </p:blipFill>
        <p:spPr>
          <a:xfrm>
            <a:off x="8262852" y="0"/>
            <a:ext cx="3929148" cy="1897506"/>
          </a:xfrm>
          <a:prstGeom prst="rect">
            <a:avLst/>
          </a:prstGeom>
        </p:spPr>
      </p:pic>
      <p:sp>
        <p:nvSpPr>
          <p:cNvPr id="5" name="Rectangle 2"/>
          <p:cNvSpPr>
            <a:spLocks noChangeArrowheads="1"/>
          </p:cNvSpPr>
          <p:nvPr/>
        </p:nvSpPr>
        <p:spPr bwMode="auto">
          <a:xfrm>
            <a:off x="2477193" y="3607723"/>
            <a:ext cx="6719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166730" y="357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图片 5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97" y="5004935"/>
            <a:ext cx="4281990" cy="14829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5621337" y="50322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73" name="图片 5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85" y="5004935"/>
            <a:ext cx="5241727" cy="145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5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3" y="193964"/>
            <a:ext cx="8596312" cy="1320800"/>
          </a:xfrm>
        </p:spPr>
        <p:txBody>
          <a:bodyPr/>
          <a:lstStyle/>
          <a:p>
            <a:r>
              <a:rPr lang="zh-CN" altLang="zh-CN" b="1" dirty="0"/>
              <a:t>名词解释</a:t>
            </a:r>
            <a:endParaRPr lang="zh-CN" altLang="en-US" dirty="0"/>
          </a:p>
        </p:txBody>
      </p:sp>
      <p:sp>
        <p:nvSpPr>
          <p:cNvPr id="3" name="内容占位符 2"/>
          <p:cNvSpPr>
            <a:spLocks noGrp="1"/>
          </p:cNvSpPr>
          <p:nvPr>
            <p:ph idx="1"/>
          </p:nvPr>
        </p:nvSpPr>
        <p:spPr>
          <a:xfrm>
            <a:off x="677863" y="1827501"/>
            <a:ext cx="8596312" cy="3881437"/>
          </a:xfrm>
        </p:spPr>
        <p:txBody>
          <a:bodyPr/>
          <a:lstStyle/>
          <a:p>
            <a:r>
              <a:rPr lang="zh-CN" altLang="zh-CN" b="1" dirty="0"/>
              <a:t>拨旗得分</a:t>
            </a:r>
            <a:r>
              <a:rPr lang="zh-CN" altLang="zh-CN" dirty="0"/>
              <a:t>—小旗的一种状态。如果小旗的指针没有包含在止动器中，且小旗没有接触与得分小旗同色联队的机器人，小旗就是被拨动了。被拨动后，如果指针位于止动器左侧，红色联队得分；如果指针位于止动器右侧，蓝色联队得分。</a:t>
            </a:r>
            <a:endParaRPr lang="en-US" altLang="zh-CN" sz="2000" b="1" dirty="0"/>
          </a:p>
        </p:txBody>
      </p:sp>
      <p:pic>
        <p:nvPicPr>
          <p:cNvPr id="4" name="图片 3"/>
          <p:cNvPicPr>
            <a:picLocks noChangeAspect="1"/>
          </p:cNvPicPr>
          <p:nvPr/>
        </p:nvPicPr>
        <p:blipFill>
          <a:blip r:embed="rId2"/>
          <a:stretch>
            <a:fillRect/>
          </a:stretch>
        </p:blipFill>
        <p:spPr>
          <a:xfrm>
            <a:off x="8262852" y="0"/>
            <a:ext cx="3929148" cy="1897506"/>
          </a:xfrm>
          <a:prstGeom prst="rect">
            <a:avLst/>
          </a:prstGeom>
        </p:spPr>
      </p:pic>
      <p:sp>
        <p:nvSpPr>
          <p:cNvPr id="5" name="Rectangle 2"/>
          <p:cNvSpPr>
            <a:spLocks noChangeArrowheads="1"/>
          </p:cNvSpPr>
          <p:nvPr/>
        </p:nvSpPr>
        <p:spPr bwMode="auto">
          <a:xfrm>
            <a:off x="2477193" y="3607723"/>
            <a:ext cx="6719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166730" y="357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299258" y="-1187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097" name="图片 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640" y="3345783"/>
            <a:ext cx="3270513" cy="204208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752600" y="5449079"/>
            <a:ext cx="6891866" cy="923330"/>
          </a:xfrm>
          <a:prstGeom prst="rect">
            <a:avLst/>
          </a:prstGeom>
        </p:spPr>
        <p:txBody>
          <a:bodyPr wrap="square">
            <a:spAutoFit/>
          </a:bodyPr>
          <a:lstStyle/>
          <a:p>
            <a:pPr>
              <a:spcAft>
                <a:spcPts val="0"/>
              </a:spcAft>
            </a:pPr>
            <a:r>
              <a:rPr lang="zh-CN" altLang="zh-CN" dirty="0">
                <a:solidFill>
                  <a:srgbClr val="404040"/>
                </a:solidFill>
                <a:latin typeface="+mn-lt"/>
              </a:rPr>
              <a:t>小旗的三种状态。最高小旗，蓝队得分；中间小旗，两队均不得分；最低小旗，红队得分</a:t>
            </a:r>
          </a:p>
          <a:p>
            <a:r>
              <a:rPr lang="zh-CN" altLang="zh-CN" dirty="0" smtClean="0">
                <a:solidFill>
                  <a:srgbClr val="404040"/>
                </a:solidFill>
                <a:latin typeface="+mn-lt"/>
              </a:rPr>
              <a:t>图（</a:t>
            </a:r>
            <a:r>
              <a:rPr lang="zh-CN" altLang="zh-CN" dirty="0">
                <a:solidFill>
                  <a:srgbClr val="404040"/>
                </a:solidFill>
                <a:latin typeface="+mn-lt"/>
              </a:rPr>
              <a:t>右） 止动器和小旗指针的特写，小旗已被拨成红色联队得分</a:t>
            </a:r>
            <a:endParaRPr lang="zh-CN" altLang="en-US" dirty="0">
              <a:solidFill>
                <a:srgbClr val="404040"/>
              </a:solidFill>
              <a:latin typeface="+mn-lt"/>
            </a:endParaRPr>
          </a:p>
        </p:txBody>
      </p:sp>
    </p:spTree>
    <p:extLst>
      <p:ext uri="{BB962C8B-B14F-4D97-AF65-F5344CB8AC3E}">
        <p14:creationId xmlns:p14="http://schemas.microsoft.com/office/powerpoint/2010/main" val="1692867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3" y="193964"/>
            <a:ext cx="8596312" cy="1320800"/>
          </a:xfrm>
        </p:spPr>
        <p:txBody>
          <a:bodyPr/>
          <a:lstStyle/>
          <a:p>
            <a:r>
              <a:rPr lang="zh-CN" altLang="zh-CN" b="1" dirty="0"/>
              <a:t>名词解释</a:t>
            </a:r>
            <a:endParaRPr lang="zh-CN" altLang="en-US" dirty="0"/>
          </a:p>
        </p:txBody>
      </p:sp>
      <p:sp>
        <p:nvSpPr>
          <p:cNvPr id="3" name="内容占位符 2"/>
          <p:cNvSpPr>
            <a:spLocks noGrp="1"/>
          </p:cNvSpPr>
          <p:nvPr>
            <p:ph idx="1"/>
          </p:nvPr>
        </p:nvSpPr>
        <p:spPr>
          <a:xfrm>
            <a:off x="477267" y="1150774"/>
            <a:ext cx="8596312" cy="3881437"/>
          </a:xfrm>
        </p:spPr>
        <p:txBody>
          <a:bodyPr/>
          <a:lstStyle/>
          <a:p>
            <a:r>
              <a:rPr lang="zh-CN" altLang="zh-CN" sz="2000" b="1" dirty="0"/>
              <a:t>停泊</a:t>
            </a:r>
            <a:r>
              <a:rPr lang="zh-CN" altLang="zh-CN" sz="2000" dirty="0"/>
              <a:t>—以下两种机器人状态之一。</a:t>
            </a:r>
          </a:p>
          <a:p>
            <a:r>
              <a:rPr lang="zh-CN" altLang="zh-CN" sz="2000" b="1" dirty="0"/>
              <a:t>联队停泊</a:t>
            </a:r>
            <a:r>
              <a:rPr lang="zh-CN" altLang="zh-CN" sz="2000" dirty="0"/>
              <a:t>—机器人的一种状态。联队停泊的机器人必须</a:t>
            </a:r>
          </a:p>
          <a:p>
            <a:r>
              <a:rPr lang="zh-CN" altLang="zh-CN" sz="2000" dirty="0"/>
              <a:t>• 与它的联队泊位接触；</a:t>
            </a:r>
          </a:p>
          <a:p>
            <a:r>
              <a:rPr lang="zh-CN" altLang="zh-CN" sz="2000" dirty="0"/>
              <a:t>• 不与发泡场地拼接块或白色胶带线接触。</a:t>
            </a:r>
          </a:p>
          <a:p>
            <a:r>
              <a:rPr lang="zh-CN" altLang="zh-CN" sz="2000" b="1" dirty="0"/>
              <a:t>中央停泊</a:t>
            </a:r>
            <a:r>
              <a:rPr lang="zh-CN" altLang="zh-CN" sz="2000" dirty="0"/>
              <a:t>—机器人的一种状态。中央停泊的机器人必须</a:t>
            </a:r>
          </a:p>
          <a:p>
            <a:r>
              <a:rPr lang="zh-CN" altLang="zh-CN" sz="2000" dirty="0"/>
              <a:t>• 与中央泊位接触；</a:t>
            </a:r>
          </a:p>
          <a:p>
            <a:r>
              <a:rPr lang="zh-CN" altLang="zh-CN" sz="2000" dirty="0"/>
              <a:t>• 不与联队泊位接触；</a:t>
            </a:r>
          </a:p>
          <a:p>
            <a:r>
              <a:rPr lang="zh-CN" altLang="zh-CN" sz="2000" dirty="0"/>
              <a:t>• 不与发泡场地拼接块或白色胶带线接触。</a:t>
            </a:r>
            <a:endParaRPr lang="en-US" altLang="zh-CN" sz="2000" dirty="0"/>
          </a:p>
        </p:txBody>
      </p:sp>
      <p:pic>
        <p:nvPicPr>
          <p:cNvPr id="4" name="图片 3"/>
          <p:cNvPicPr>
            <a:picLocks noChangeAspect="1"/>
          </p:cNvPicPr>
          <p:nvPr/>
        </p:nvPicPr>
        <p:blipFill>
          <a:blip r:embed="rId2"/>
          <a:stretch>
            <a:fillRect/>
          </a:stretch>
        </p:blipFill>
        <p:spPr>
          <a:xfrm>
            <a:off x="8262852" y="0"/>
            <a:ext cx="3929148" cy="1897506"/>
          </a:xfrm>
          <a:prstGeom prst="rect">
            <a:avLst/>
          </a:prstGeom>
        </p:spPr>
      </p:pic>
      <p:sp>
        <p:nvSpPr>
          <p:cNvPr id="5" name="Rectangle 2"/>
          <p:cNvSpPr>
            <a:spLocks noChangeArrowheads="1"/>
          </p:cNvSpPr>
          <p:nvPr/>
        </p:nvSpPr>
        <p:spPr bwMode="auto">
          <a:xfrm>
            <a:off x="2477193" y="3607723"/>
            <a:ext cx="6719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166730" y="357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5621337" y="50322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2"/>
          <p:cNvSpPr>
            <a:spLocks noChangeArrowheads="1"/>
          </p:cNvSpPr>
          <p:nvPr/>
        </p:nvSpPr>
        <p:spPr bwMode="auto">
          <a:xfrm>
            <a:off x="1609197" y="5032210"/>
            <a:ext cx="12923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5121" name="图片 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196" y="5032211"/>
            <a:ext cx="5985405" cy="137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51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3" y="193964"/>
            <a:ext cx="8596312" cy="1320800"/>
          </a:xfrm>
        </p:spPr>
        <p:txBody>
          <a:bodyPr/>
          <a:lstStyle/>
          <a:p>
            <a:r>
              <a:rPr lang="zh-CN" altLang="zh-CN" b="1" dirty="0"/>
              <a:t>名词解释</a:t>
            </a:r>
            <a:endParaRPr lang="zh-CN" altLang="en-US" dirty="0"/>
          </a:p>
        </p:txBody>
      </p:sp>
      <p:sp>
        <p:nvSpPr>
          <p:cNvPr id="3" name="内容占位符 2"/>
          <p:cNvSpPr>
            <a:spLocks noGrp="1"/>
          </p:cNvSpPr>
          <p:nvPr>
            <p:ph idx="1"/>
          </p:nvPr>
        </p:nvSpPr>
        <p:spPr>
          <a:xfrm>
            <a:off x="477267" y="1150774"/>
            <a:ext cx="8596312" cy="3881437"/>
          </a:xfrm>
        </p:spPr>
        <p:txBody>
          <a:bodyPr/>
          <a:lstStyle/>
          <a:p>
            <a:r>
              <a:rPr lang="zh-CN" altLang="zh-CN" sz="2000" b="1" dirty="0">
                <a:solidFill>
                  <a:srgbClr val="FF0000"/>
                </a:solidFill>
              </a:rPr>
              <a:t>自动时段</a:t>
            </a:r>
            <a:r>
              <a:rPr lang="zh-CN" altLang="zh-CN" sz="2000" b="1" dirty="0" smtClean="0">
                <a:solidFill>
                  <a:srgbClr val="FF0000"/>
                </a:solidFill>
              </a:rPr>
              <a:t>奖励</a:t>
            </a:r>
            <a:endParaRPr lang="en-US" altLang="zh-CN" sz="2000" b="1" dirty="0" smtClean="0">
              <a:solidFill>
                <a:srgbClr val="FF0000"/>
              </a:solidFill>
            </a:endParaRPr>
          </a:p>
          <a:p>
            <a:r>
              <a:rPr lang="zh-CN" altLang="zh-CN" sz="2000" b="1" dirty="0" smtClean="0">
                <a:solidFill>
                  <a:srgbClr val="FF0000"/>
                </a:solidFill>
              </a:rPr>
              <a:t>拥有</a:t>
            </a:r>
            <a:r>
              <a:rPr lang="zh-CN" altLang="zh-CN" sz="2000" b="1" dirty="0">
                <a:solidFill>
                  <a:srgbClr val="FF0000"/>
                </a:solidFill>
              </a:rPr>
              <a:t>—</a:t>
            </a:r>
            <a:r>
              <a:rPr lang="zh-CN" altLang="zh-CN" sz="2000" dirty="0"/>
              <a:t>比赛中，物品的一种状态。如果一台机器人携带、持有或包围了圆帽和</a:t>
            </a:r>
            <a:r>
              <a:rPr lang="en-US" altLang="zh-CN" sz="2000" dirty="0"/>
              <a:t>/</a:t>
            </a:r>
            <a:r>
              <a:rPr lang="zh-CN" altLang="zh-CN" sz="2000" dirty="0"/>
              <a:t>或小球就是拥有了它</a:t>
            </a:r>
            <a:endParaRPr lang="en-US" altLang="zh-CN" sz="2000" b="1" dirty="0" smtClean="0"/>
          </a:p>
          <a:p>
            <a:r>
              <a:rPr lang="zh-CN" altLang="zh-CN" sz="2000" b="1" dirty="0" smtClean="0">
                <a:solidFill>
                  <a:srgbClr val="FF0000"/>
                </a:solidFill>
              </a:rPr>
              <a:t>围困</a:t>
            </a:r>
            <a:r>
              <a:rPr lang="zh-CN" altLang="zh-CN" sz="2000" dirty="0">
                <a:solidFill>
                  <a:srgbClr val="FF0000"/>
                </a:solidFill>
              </a:rPr>
              <a:t>—</a:t>
            </a:r>
            <a:r>
              <a:rPr lang="zh-CN" altLang="zh-CN" sz="2000" dirty="0"/>
              <a:t>机器人的一种状态。如果机器人被对方的机器人限制在场上的狭小区域（约一个发泡拼接块或更小），没有逃脱的通路，就是受到围困。围困可以是直接的（例如，把对方钉死在围栏）或间接的（例如，防止机器人从场地一角逃脱）</a:t>
            </a:r>
            <a:endParaRPr lang="en-US" altLang="zh-CN" sz="2000" b="1" dirty="0" smtClean="0"/>
          </a:p>
          <a:p>
            <a:r>
              <a:rPr lang="zh-CN" altLang="zh-CN" sz="2000" b="1" dirty="0" smtClean="0">
                <a:solidFill>
                  <a:srgbClr val="FF0000"/>
                </a:solidFill>
              </a:rPr>
              <a:t>囤积</a:t>
            </a:r>
            <a:r>
              <a:rPr lang="zh-CN" altLang="zh-CN" sz="2000" dirty="0">
                <a:solidFill>
                  <a:srgbClr val="FF0000"/>
                </a:solidFill>
              </a:rPr>
              <a:t>—</a:t>
            </a:r>
            <a:r>
              <a:rPr lang="zh-CN" altLang="zh-CN" sz="2000" dirty="0"/>
              <a:t>一种机器人状态。如果一台机器人主动阻止对方机器人接近</a:t>
            </a:r>
            <a:r>
              <a:rPr lang="en-US" altLang="zh-CN" sz="2000" dirty="0"/>
              <a:t>2</a:t>
            </a:r>
            <a:r>
              <a:rPr lang="zh-CN" altLang="zh-CN" sz="2000" dirty="0"/>
              <a:t>个以上位于场地任何一角（约一个发泡场地拼接块大小的地方）的圆帽和</a:t>
            </a:r>
            <a:r>
              <a:rPr lang="en-US" altLang="zh-CN" sz="2000" dirty="0"/>
              <a:t>/</a:t>
            </a:r>
            <a:r>
              <a:rPr lang="zh-CN" altLang="zh-CN" sz="2000" dirty="0"/>
              <a:t>或小球物品，它就是在囤积</a:t>
            </a:r>
            <a:endParaRPr lang="en-US" altLang="zh-CN" sz="2000" b="1" dirty="0" smtClean="0"/>
          </a:p>
          <a:p>
            <a:r>
              <a:rPr lang="zh-CN" altLang="zh-CN" sz="2000" b="1" dirty="0" smtClean="0">
                <a:solidFill>
                  <a:srgbClr val="FF0000"/>
                </a:solidFill>
              </a:rPr>
              <a:t>纠缠</a:t>
            </a:r>
            <a:r>
              <a:rPr lang="en-US" altLang="zh-CN" sz="2000" dirty="0"/>
              <a:t>—</a:t>
            </a:r>
            <a:r>
              <a:rPr lang="zh-CN" altLang="zh-CN" sz="2000" dirty="0"/>
              <a:t>一种机器人状态。如果一台机器人抓住、钩住或附着了对方机器人或场地要素，就是纠缠</a:t>
            </a:r>
            <a:endParaRPr lang="en-US" altLang="zh-CN" sz="2000" dirty="0"/>
          </a:p>
        </p:txBody>
      </p:sp>
      <p:pic>
        <p:nvPicPr>
          <p:cNvPr id="4" name="图片 3"/>
          <p:cNvPicPr>
            <a:picLocks noChangeAspect="1"/>
          </p:cNvPicPr>
          <p:nvPr/>
        </p:nvPicPr>
        <p:blipFill>
          <a:blip r:embed="rId2"/>
          <a:stretch>
            <a:fillRect/>
          </a:stretch>
        </p:blipFill>
        <p:spPr>
          <a:xfrm>
            <a:off x="8262852" y="0"/>
            <a:ext cx="3929148" cy="1897506"/>
          </a:xfrm>
          <a:prstGeom prst="rect">
            <a:avLst/>
          </a:prstGeom>
        </p:spPr>
      </p:pic>
      <p:sp>
        <p:nvSpPr>
          <p:cNvPr id="5" name="Rectangle 2"/>
          <p:cNvSpPr>
            <a:spLocks noChangeArrowheads="1"/>
          </p:cNvSpPr>
          <p:nvPr/>
        </p:nvSpPr>
        <p:spPr bwMode="auto">
          <a:xfrm>
            <a:off x="2477193" y="3607723"/>
            <a:ext cx="6719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166730" y="357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5621337" y="50322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2"/>
          <p:cNvSpPr>
            <a:spLocks noChangeArrowheads="1"/>
          </p:cNvSpPr>
          <p:nvPr/>
        </p:nvSpPr>
        <p:spPr bwMode="auto">
          <a:xfrm>
            <a:off x="1609197" y="5032210"/>
            <a:ext cx="12923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38604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smtClean="0"/>
              <a:t>机器人要求</a:t>
            </a:r>
            <a:endParaRPr lang="zh-CN" altLang="en-US" dirty="0"/>
          </a:p>
        </p:txBody>
      </p:sp>
      <p:sp>
        <p:nvSpPr>
          <p:cNvPr id="4" name="文本框 3"/>
          <p:cNvSpPr txBox="1"/>
          <p:nvPr/>
        </p:nvSpPr>
        <p:spPr>
          <a:xfrm>
            <a:off x="422886" y="1011116"/>
            <a:ext cx="9582760" cy="4401205"/>
          </a:xfrm>
          <a:prstGeom prst="rect">
            <a:avLst/>
          </a:prstGeom>
          <a:noFill/>
        </p:spPr>
        <p:txBody>
          <a:bodyPr wrap="square" rtlCol="0">
            <a:spAutoFit/>
          </a:bodyPr>
          <a:lstStyle/>
          <a:p>
            <a:pPr>
              <a:lnSpc>
                <a:spcPct val="150000"/>
              </a:lnSpc>
            </a:pPr>
            <a:r>
              <a:rPr lang="en-US" altLang="zh-CN" sz="2000" dirty="0" smtClean="0">
                <a:latin typeface="华文楷体" panose="02010600040101010101" pitchFamily="2" charset="-122"/>
                <a:ea typeface="华文楷体" panose="02010600040101010101" pitchFamily="2" charset="-122"/>
              </a:rPr>
              <a:t>1.</a:t>
            </a:r>
            <a:r>
              <a:rPr lang="zh-CN" altLang="zh-CN" sz="2000" dirty="0" smtClean="0">
                <a:latin typeface="华文楷体" panose="02010600040101010101" pitchFamily="2" charset="-122"/>
                <a:ea typeface="华文楷体" panose="02010600040101010101" pitchFamily="2" charset="-122"/>
              </a:rPr>
              <a:t>参加</a:t>
            </a:r>
            <a:r>
              <a:rPr lang="en-US" altLang="zh-CN" sz="2000" dirty="0">
                <a:latin typeface="华文楷体" panose="02010600040101010101" pitchFamily="2" charset="-122"/>
                <a:ea typeface="华文楷体" panose="02010600040101010101" pitchFamily="2" charset="-122"/>
              </a:rPr>
              <a:t>VEX</a:t>
            </a:r>
            <a:r>
              <a:rPr lang="zh-CN" altLang="zh-CN" sz="2000" dirty="0">
                <a:latin typeface="华文楷体" panose="02010600040101010101" pitchFamily="2" charset="-122"/>
                <a:ea typeface="华文楷体" panose="02010600040101010101" pitchFamily="2" charset="-122"/>
              </a:rPr>
              <a:t>挑战赛的机器人只允许使用为构建机器人而专门设计的</a:t>
            </a:r>
            <a:r>
              <a:rPr lang="en-US" altLang="zh-CN" sz="2000" dirty="0">
                <a:latin typeface="华文楷体" panose="02010600040101010101" pitchFamily="2" charset="-122"/>
                <a:ea typeface="华文楷体" panose="02010600040101010101" pitchFamily="2" charset="-122"/>
              </a:rPr>
              <a:t>VEX EDR</a:t>
            </a:r>
            <a:r>
              <a:rPr lang="zh-CN" altLang="zh-CN" sz="2000" dirty="0">
                <a:latin typeface="华文楷体" panose="02010600040101010101" pitchFamily="2" charset="-122"/>
                <a:ea typeface="华文楷体" panose="02010600040101010101" pitchFamily="2" charset="-122"/>
              </a:rPr>
              <a:t>零部件，如主控制器、接收器、</a:t>
            </a:r>
            <a:r>
              <a:rPr lang="en-US" altLang="zh-CN" sz="2000" dirty="0">
                <a:latin typeface="华文楷体" panose="02010600040101010101" pitchFamily="2" charset="-122"/>
                <a:ea typeface="华文楷体" panose="02010600040101010101" pitchFamily="2" charset="-122"/>
              </a:rPr>
              <a:t>VEX</a:t>
            </a:r>
            <a:r>
              <a:rPr lang="zh-CN" altLang="zh-CN" sz="2000" dirty="0">
                <a:latin typeface="华文楷体" panose="02010600040101010101" pitchFamily="2" charset="-122"/>
                <a:ea typeface="华文楷体" panose="02010600040101010101" pitchFamily="2" charset="-122"/>
              </a:rPr>
              <a:t>手动控制器及配套的</a:t>
            </a:r>
            <a:r>
              <a:rPr lang="en-US" altLang="zh-CN" sz="2000" dirty="0">
                <a:latin typeface="华文楷体" panose="02010600040101010101" pitchFamily="2" charset="-122"/>
                <a:ea typeface="华文楷体" panose="02010600040101010101" pitchFamily="2" charset="-122"/>
              </a:rPr>
              <a:t>VEX</a:t>
            </a:r>
            <a:r>
              <a:rPr lang="zh-CN" altLang="zh-CN" sz="2000" dirty="0">
                <a:latin typeface="华文楷体" panose="02010600040101010101" pitchFamily="2" charset="-122"/>
                <a:ea typeface="华文楷体" panose="02010600040101010101" pitchFamily="2" charset="-122"/>
              </a:rPr>
              <a:t>器材。供设计和构建机器人所用的电气元件和结构部件必须来自组委会认可的正规渠道</a:t>
            </a:r>
            <a:r>
              <a:rPr lang="zh-CN" altLang="zh-CN"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pPr>
              <a:lnSpc>
                <a:spcPct val="150000"/>
              </a:lnSpc>
            </a:pPr>
            <a:r>
              <a:rPr lang="en-US" altLang="zh-CN" sz="2000" dirty="0" smtClean="0">
                <a:latin typeface="华文楷体" panose="02010600040101010101" pitchFamily="2" charset="-122"/>
                <a:ea typeface="华文楷体" panose="02010600040101010101" pitchFamily="2" charset="-122"/>
              </a:rPr>
              <a:t>2.</a:t>
            </a:r>
            <a:r>
              <a:rPr lang="zh-CN" altLang="zh-CN" sz="2000" dirty="0" smtClean="0">
                <a:latin typeface="华文楷体" panose="02010600040101010101" pitchFamily="2" charset="-122"/>
                <a:ea typeface="华文楷体" panose="02010600040101010101" pitchFamily="2" charset="-122"/>
              </a:rPr>
              <a:t>每</a:t>
            </a:r>
            <a:r>
              <a:rPr lang="zh-CN" altLang="zh-CN" sz="2000" dirty="0">
                <a:latin typeface="华文楷体" panose="02010600040101010101" pitchFamily="2" charset="-122"/>
                <a:ea typeface="华文楷体" panose="02010600040101010101" pitchFamily="2" charset="-122"/>
              </a:rPr>
              <a:t>支参赛队只允许使用一台机器人参加</a:t>
            </a:r>
            <a:r>
              <a:rPr lang="en-US" altLang="zh-CN" sz="2000" dirty="0">
                <a:latin typeface="华文楷体" panose="02010600040101010101" pitchFamily="2" charset="-122"/>
                <a:ea typeface="华文楷体" panose="02010600040101010101" pitchFamily="2" charset="-122"/>
              </a:rPr>
              <a:t>VEX</a:t>
            </a:r>
            <a:r>
              <a:rPr lang="zh-CN" altLang="zh-CN" sz="2000" dirty="0">
                <a:latin typeface="华文楷体" panose="02010600040101010101" pitchFamily="2" charset="-122"/>
                <a:ea typeface="华文楷体" panose="02010600040101010101" pitchFamily="2" charset="-122"/>
              </a:rPr>
              <a:t>机器人竞赛。该机器人既可以执行手动遥控操作，又可以自行按程序运行。在联队中，每支参赛队使用各自的机器人。虽然参赛队可以在大赛期间修改这台机器人，但不能更换底盘、电源和控制系统</a:t>
            </a:r>
            <a:r>
              <a:rPr lang="zh-CN" altLang="zh-CN"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pPr>
              <a:lnSpc>
                <a:spcPct val="150000"/>
              </a:lnSpc>
            </a:pPr>
            <a:r>
              <a:rPr lang="en-US" altLang="zh-CN" sz="2000" dirty="0" smtClean="0">
                <a:latin typeface="华文楷体" panose="02010600040101010101" pitchFamily="2" charset="-122"/>
                <a:ea typeface="华文楷体" panose="02010600040101010101" pitchFamily="2" charset="-122"/>
              </a:rPr>
              <a:t>3.</a:t>
            </a:r>
            <a:r>
              <a:rPr lang="zh-CN" altLang="zh-CN" sz="2000" dirty="0">
                <a:latin typeface="华文楷体" panose="02010600040101010101" pitchFamily="2" charset="-122"/>
                <a:ea typeface="华文楷体" panose="02010600040101010101" pitchFamily="2" charset="-122"/>
              </a:rPr>
              <a:t>参赛的机器人必须通过全面检查，以确保符合相关规定。检查在参赛队检录进场时进行。参赛队应对不符合规定的地方进行改进，直至通过检查方可参赛。</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1171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smtClean="0"/>
              <a:t>机器人要求</a:t>
            </a:r>
            <a:endParaRPr lang="zh-CN" altLang="en-US" dirty="0"/>
          </a:p>
        </p:txBody>
      </p:sp>
      <p:sp>
        <p:nvSpPr>
          <p:cNvPr id="4" name="文本框 3"/>
          <p:cNvSpPr txBox="1"/>
          <p:nvPr/>
        </p:nvSpPr>
        <p:spPr>
          <a:xfrm>
            <a:off x="422886" y="1011116"/>
            <a:ext cx="9582760" cy="5693866"/>
          </a:xfrm>
          <a:prstGeom prst="rect">
            <a:avLst/>
          </a:prstGeom>
          <a:noFill/>
        </p:spPr>
        <p:txBody>
          <a:bodyPr wrap="square" rtlCol="0">
            <a:spAutoFit/>
          </a:bodyPr>
          <a:lstStyle/>
          <a:p>
            <a:pPr>
              <a:lnSpc>
                <a:spcPct val="150000"/>
              </a:lnSpc>
            </a:pPr>
            <a:r>
              <a:rPr lang="zh-CN" altLang="en-US" sz="2800" dirty="0" smtClean="0">
                <a:latin typeface="华文楷体" panose="02010600040101010101" pitchFamily="2" charset="-122"/>
                <a:ea typeface="华文楷体" panose="02010600040101010101" pitchFamily="2" charset="-122"/>
              </a:rPr>
              <a:t>每</a:t>
            </a:r>
            <a:r>
              <a:rPr lang="zh-CN" altLang="en-US" sz="2800" dirty="0">
                <a:latin typeface="华文楷体" panose="02010600040101010101" pitchFamily="2" charset="-122"/>
                <a:ea typeface="华文楷体" panose="02010600040101010101" pitchFamily="2" charset="-122"/>
              </a:rPr>
              <a:t>台机器人不得超</a:t>
            </a:r>
            <a:r>
              <a:rPr lang="en-US" altLang="zh-CN" sz="2800" dirty="0">
                <a:latin typeface="华文楷体" panose="02010600040101010101" pitchFamily="2" charset="-122"/>
                <a:ea typeface="华文楷体" panose="02010600040101010101" pitchFamily="2" charset="-122"/>
              </a:rPr>
              <a:t>457mm</a:t>
            </a:r>
            <a:r>
              <a:rPr lang="zh-CN" altLang="en-US" sz="2800" dirty="0">
                <a:latin typeface="华文楷体" panose="02010600040101010101" pitchFamily="2" charset="-122"/>
                <a:ea typeface="华文楷体" panose="02010600040101010101" pitchFamily="2" charset="-122"/>
              </a:rPr>
              <a:t>长、</a:t>
            </a:r>
            <a:r>
              <a:rPr lang="en-US" altLang="zh-CN" sz="2800" dirty="0">
                <a:latin typeface="华文楷体" panose="02010600040101010101" pitchFamily="2" charset="-122"/>
                <a:ea typeface="华文楷体" panose="02010600040101010101" pitchFamily="2" charset="-122"/>
              </a:rPr>
              <a:t>457mm</a:t>
            </a:r>
            <a:r>
              <a:rPr lang="zh-CN" altLang="en-US" sz="2800" dirty="0">
                <a:latin typeface="华文楷体" panose="02010600040101010101" pitchFamily="2" charset="-122"/>
                <a:ea typeface="华文楷体" panose="02010600040101010101" pitchFamily="2" charset="-122"/>
              </a:rPr>
              <a:t>宽、</a:t>
            </a:r>
            <a:r>
              <a:rPr lang="en-US" altLang="zh-CN" sz="2800" dirty="0">
                <a:latin typeface="华文楷体" panose="02010600040101010101" pitchFamily="2" charset="-122"/>
                <a:ea typeface="华文楷体" panose="02010600040101010101" pitchFamily="2" charset="-122"/>
              </a:rPr>
              <a:t>457mm</a:t>
            </a:r>
            <a:r>
              <a:rPr lang="zh-CN" altLang="en-US" sz="2800" dirty="0">
                <a:latin typeface="华文楷体" panose="02010600040101010101" pitchFamily="2" charset="-122"/>
                <a:ea typeface="华文楷体" panose="02010600040101010101" pitchFamily="2" charset="-122"/>
              </a:rPr>
              <a:t>高的立体空间。</a:t>
            </a:r>
            <a:endParaRPr lang="en-US" altLang="zh-CN" sz="2800" dirty="0">
              <a:latin typeface="华文楷体" panose="02010600040101010101" pitchFamily="2" charset="-122"/>
              <a:ea typeface="华文楷体" panose="02010600040101010101" pitchFamily="2" charset="-122"/>
            </a:endParaRPr>
          </a:p>
          <a:p>
            <a:pPr marL="457200" indent="-457200">
              <a:buFont typeface="Arial" panose="020B0604020202020204" pitchFamily="34" charset="0"/>
              <a:buChar char="•"/>
            </a:pPr>
            <a:r>
              <a:rPr lang="zh-CN" altLang="en-US" sz="2800" dirty="0" smtClean="0">
                <a:latin typeface="华文楷体" panose="02010600040101010101" pitchFamily="2" charset="-122"/>
                <a:ea typeface="华文楷体" panose="02010600040101010101" pitchFamily="2" charset="-122"/>
              </a:rPr>
              <a:t>最多</a:t>
            </a:r>
            <a:r>
              <a:rPr lang="zh-CN" altLang="en-US" sz="2800" dirty="0">
                <a:latin typeface="华文楷体" panose="02010600040101010101" pitchFamily="2" charset="-122"/>
                <a:ea typeface="华文楷体" panose="02010600040101010101" pitchFamily="2" charset="-122"/>
              </a:rPr>
              <a:t>可以使用 </a:t>
            </a:r>
            <a:r>
              <a:rPr lang="en-US" altLang="zh-CN" sz="2800" dirty="0">
                <a:latin typeface="华文楷体" panose="02010600040101010101" pitchFamily="2" charset="-122"/>
                <a:ea typeface="华文楷体" panose="02010600040101010101" pitchFamily="2" charset="-122"/>
              </a:rPr>
              <a:t>12 </a:t>
            </a:r>
            <a:r>
              <a:rPr lang="zh-CN" altLang="en-US" sz="2800" dirty="0">
                <a:latin typeface="华文楷体" panose="02010600040101010101" pitchFamily="2" charset="-122"/>
                <a:ea typeface="华文楷体" panose="02010600040101010101" pitchFamily="2" charset="-122"/>
              </a:rPr>
              <a:t>个</a:t>
            </a:r>
            <a:r>
              <a:rPr lang="zh-CN" altLang="en-US" sz="2800" dirty="0" smtClean="0">
                <a:latin typeface="华文楷体" panose="02010600040101010101" pitchFamily="2" charset="-122"/>
                <a:ea typeface="华文楷体" panose="02010600040101010101" pitchFamily="2" charset="-122"/>
              </a:rPr>
              <a:t>电机或伺服电机</a:t>
            </a:r>
            <a:endParaRPr lang="en-US" altLang="zh-CN" sz="2800" dirty="0" smtClean="0">
              <a:latin typeface="华文楷体" panose="02010600040101010101" pitchFamily="2" charset="-122"/>
              <a:ea typeface="华文楷体" panose="02010600040101010101" pitchFamily="2" charset="-122"/>
            </a:endParaRPr>
          </a:p>
          <a:p>
            <a:pPr marL="457200" indent="-457200">
              <a:buFont typeface="Arial" panose="020B0604020202020204" pitchFamily="34" charset="0"/>
              <a:buChar char="•"/>
            </a:pPr>
            <a:r>
              <a:rPr lang="zh-CN" altLang="en-US" sz="2800" dirty="0" smtClean="0">
                <a:latin typeface="华文楷体" panose="02010600040101010101" pitchFamily="2" charset="-122"/>
                <a:ea typeface="华文楷体" panose="02010600040101010101" pitchFamily="2" charset="-122"/>
              </a:rPr>
              <a:t>参赛</a:t>
            </a:r>
            <a:r>
              <a:rPr lang="zh-CN" altLang="en-US" sz="2800" dirty="0">
                <a:latin typeface="华文楷体" panose="02010600040101010101" pitchFamily="2" charset="-122"/>
                <a:ea typeface="华文楷体" panose="02010600040101010101" pitchFamily="2" charset="-122"/>
              </a:rPr>
              <a:t>队也可以使用一个 </a:t>
            </a:r>
            <a:r>
              <a:rPr lang="en-US" altLang="zh-CN" sz="2800" dirty="0">
                <a:latin typeface="华文楷体" panose="02010600040101010101" pitchFamily="2" charset="-122"/>
                <a:ea typeface="华文楷体" panose="02010600040101010101" pitchFamily="2" charset="-122"/>
              </a:rPr>
              <a:t>VRC </a:t>
            </a:r>
            <a:r>
              <a:rPr lang="zh-CN" altLang="en-US" sz="2800" dirty="0">
                <a:latin typeface="华文楷体" panose="02010600040101010101" pitchFamily="2" charset="-122"/>
                <a:ea typeface="华文楷体" panose="02010600040101010101" pitchFamily="2" charset="-122"/>
              </a:rPr>
              <a:t>气动系统，但这时</a:t>
            </a:r>
            <a:r>
              <a:rPr lang="zh-CN" altLang="en-US" sz="2800" dirty="0" smtClean="0">
                <a:latin typeface="华文楷体" panose="02010600040101010101" pitchFamily="2" charset="-122"/>
                <a:ea typeface="华文楷体" panose="02010600040101010101" pitchFamily="2" charset="-122"/>
              </a:rPr>
              <a:t>最多只能</a:t>
            </a:r>
            <a:r>
              <a:rPr lang="zh-CN" altLang="en-US" sz="2800" dirty="0">
                <a:latin typeface="华文楷体" panose="02010600040101010101" pitchFamily="2" charset="-122"/>
                <a:ea typeface="华文楷体" panose="02010600040101010101" pitchFamily="2" charset="-122"/>
              </a:rPr>
              <a:t>使用 </a:t>
            </a:r>
            <a:r>
              <a:rPr lang="en-US" altLang="zh-CN" sz="2800" dirty="0">
                <a:latin typeface="华文楷体" panose="02010600040101010101" pitchFamily="2" charset="-122"/>
                <a:ea typeface="华文楷体" panose="02010600040101010101" pitchFamily="2" charset="-122"/>
              </a:rPr>
              <a:t>10 </a:t>
            </a:r>
            <a:r>
              <a:rPr lang="zh-CN" altLang="en-US" sz="2800" dirty="0">
                <a:latin typeface="华文楷体" panose="02010600040101010101" pitchFamily="2" charset="-122"/>
                <a:ea typeface="华文楷体" panose="02010600040101010101" pitchFamily="2" charset="-122"/>
              </a:rPr>
              <a:t>个电机或伺服电机（类型不限，任意组合）</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457200" indent="-457200">
              <a:buFont typeface="Arial" panose="020B0604020202020204" pitchFamily="34" charset="0"/>
              <a:buChar char="•"/>
            </a:pPr>
            <a:r>
              <a:rPr lang="zh-CN" altLang="en-US" sz="2800" dirty="0" smtClean="0">
                <a:latin typeface="华文楷体" panose="02010600040101010101" pitchFamily="2" charset="-122"/>
                <a:ea typeface="华文楷体" panose="02010600040101010101" pitchFamily="2" charset="-122"/>
              </a:rPr>
              <a:t>在</a:t>
            </a:r>
            <a:r>
              <a:rPr lang="zh-CN" altLang="en-US" sz="2800" dirty="0">
                <a:latin typeface="华文楷体" panose="02010600040101010101" pitchFamily="2" charset="-122"/>
                <a:ea typeface="华文楷体" panose="02010600040101010101" pitchFamily="2" charset="-122"/>
              </a:rPr>
              <a:t>使用 </a:t>
            </a:r>
            <a:r>
              <a:rPr lang="en-US" altLang="zh-CN" sz="2800" dirty="0">
                <a:latin typeface="华文楷体" panose="02010600040101010101" pitchFamily="2" charset="-122"/>
                <a:ea typeface="华文楷体" panose="02010600040101010101" pitchFamily="2" charset="-122"/>
              </a:rPr>
              <a:t>V5 </a:t>
            </a:r>
            <a:r>
              <a:rPr lang="zh-CN" altLang="en-US" sz="2800" dirty="0">
                <a:latin typeface="华文楷体" panose="02010600040101010101" pitchFamily="2" charset="-122"/>
                <a:ea typeface="华文楷体" panose="02010600040101010101" pitchFamily="2" charset="-122"/>
              </a:rPr>
              <a:t>机器人大脑且不</a:t>
            </a:r>
            <a:r>
              <a:rPr lang="zh-CN" altLang="en-US" sz="2800" dirty="0" smtClean="0">
                <a:latin typeface="华文楷体" panose="02010600040101010101" pitchFamily="2" charset="-122"/>
                <a:ea typeface="华文楷体" panose="02010600040101010101" pitchFamily="2" charset="-122"/>
              </a:rPr>
              <a:t>使用</a:t>
            </a:r>
            <a:r>
              <a:rPr lang="en-US" altLang="zh-CN" sz="2800" dirty="0" smtClean="0">
                <a:latin typeface="华文楷体" panose="02010600040101010101" pitchFamily="2" charset="-122"/>
                <a:ea typeface="华文楷体" panose="02010600040101010101" pitchFamily="2" charset="-122"/>
              </a:rPr>
              <a:t>VRC </a:t>
            </a:r>
            <a:r>
              <a:rPr lang="zh-CN" altLang="en-US" sz="2800" dirty="0">
                <a:latin typeface="华文楷体" panose="02010600040101010101" pitchFamily="2" charset="-122"/>
                <a:ea typeface="华文楷体" panose="02010600040101010101" pitchFamily="2" charset="-122"/>
              </a:rPr>
              <a:t>气动系统的情况下，最多可以使用 </a:t>
            </a:r>
            <a:r>
              <a:rPr lang="en-US" altLang="zh-CN" sz="2800" dirty="0">
                <a:latin typeface="华文楷体" panose="02010600040101010101" pitchFamily="2" charset="-122"/>
                <a:ea typeface="华文楷体" panose="02010600040101010101" pitchFamily="2" charset="-122"/>
              </a:rPr>
              <a:t>8 </a:t>
            </a:r>
            <a:r>
              <a:rPr lang="zh-CN" altLang="en-US" sz="2800" dirty="0">
                <a:latin typeface="华文楷体" panose="02010600040101010101" pitchFamily="2" charset="-122"/>
                <a:ea typeface="华文楷体" panose="02010600040101010101" pitchFamily="2" charset="-122"/>
              </a:rPr>
              <a:t>个智慧电机（类型不限，任意组合</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457200" indent="-457200">
              <a:buFont typeface="Arial" panose="020B0604020202020204" pitchFamily="34" charset="0"/>
              <a:buChar char="•"/>
            </a:pPr>
            <a:r>
              <a:rPr lang="zh-CN" altLang="en-US" sz="2800" dirty="0" smtClean="0">
                <a:latin typeface="华文楷体" panose="02010600040101010101" pitchFamily="2" charset="-122"/>
                <a:ea typeface="华文楷体" panose="02010600040101010101" pitchFamily="2" charset="-122"/>
              </a:rPr>
              <a:t>参赛</a:t>
            </a:r>
            <a:r>
              <a:rPr lang="zh-CN" altLang="en-US" sz="2800" dirty="0">
                <a:latin typeface="华文楷体" panose="02010600040101010101" pitchFamily="2" charset="-122"/>
                <a:ea typeface="华文楷体" panose="02010600040101010101" pitchFamily="2" charset="-122"/>
              </a:rPr>
              <a:t>队也</a:t>
            </a:r>
            <a:r>
              <a:rPr lang="zh-CN" altLang="en-US" sz="2800" dirty="0" smtClean="0">
                <a:latin typeface="华文楷体" panose="02010600040101010101" pitchFamily="2" charset="-122"/>
                <a:ea typeface="华文楷体" panose="02010600040101010101" pitchFamily="2" charset="-122"/>
              </a:rPr>
              <a:t>可以</a:t>
            </a:r>
            <a:r>
              <a:rPr lang="zh-CN" altLang="en-US" sz="2800" dirty="0">
                <a:latin typeface="华文楷体" panose="02010600040101010101" pitchFamily="2" charset="-122"/>
                <a:ea typeface="华文楷体" panose="02010600040101010101" pitchFamily="2" charset="-122"/>
              </a:rPr>
              <a:t>使用一个 </a:t>
            </a:r>
            <a:r>
              <a:rPr lang="en-US" altLang="zh-CN" sz="2800" dirty="0">
                <a:latin typeface="华文楷体" panose="02010600040101010101" pitchFamily="2" charset="-122"/>
                <a:ea typeface="华文楷体" panose="02010600040101010101" pitchFamily="2" charset="-122"/>
              </a:rPr>
              <a:t>VRC </a:t>
            </a:r>
            <a:r>
              <a:rPr lang="zh-CN" altLang="en-US" sz="2800" dirty="0">
                <a:latin typeface="华文楷体" panose="02010600040101010101" pitchFamily="2" charset="-122"/>
                <a:ea typeface="华文楷体" panose="02010600040101010101" pitchFamily="2" charset="-122"/>
              </a:rPr>
              <a:t>气动系统，但这时最多只能使用 </a:t>
            </a:r>
            <a:r>
              <a:rPr lang="en-US" altLang="zh-CN" sz="2800" dirty="0">
                <a:latin typeface="华文楷体" panose="02010600040101010101" pitchFamily="2" charset="-122"/>
                <a:ea typeface="华文楷体" panose="02010600040101010101" pitchFamily="2" charset="-122"/>
              </a:rPr>
              <a:t>6 </a:t>
            </a:r>
            <a:r>
              <a:rPr lang="zh-CN" altLang="en-US" sz="2800" dirty="0">
                <a:latin typeface="华文楷体" panose="02010600040101010101" pitchFamily="2" charset="-122"/>
                <a:ea typeface="华文楷体" panose="02010600040101010101" pitchFamily="2" charset="-122"/>
              </a:rPr>
              <a:t>个智慧电机</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457200" indent="-457200">
              <a:buFont typeface="Arial" panose="020B0604020202020204" pitchFamily="34" charset="0"/>
              <a:buChar char="•"/>
            </a:pPr>
            <a:r>
              <a:rPr lang="zh-CN" altLang="en-US" sz="2800" dirty="0" smtClean="0">
                <a:latin typeface="华文楷体" panose="02010600040101010101" pitchFamily="2" charset="-122"/>
                <a:ea typeface="华文楷体" panose="02010600040101010101" pitchFamily="2" charset="-122"/>
              </a:rPr>
              <a:t>其它</a:t>
            </a:r>
            <a:r>
              <a:rPr lang="zh-CN" altLang="en-US" sz="2800" dirty="0">
                <a:latin typeface="华文楷体" panose="02010600040101010101" pitchFamily="2" charset="-122"/>
                <a:ea typeface="华文楷体" panose="02010600040101010101" pitchFamily="2" charset="-122"/>
              </a:rPr>
              <a:t>器件如 </a:t>
            </a:r>
            <a:r>
              <a:rPr lang="en-US" altLang="zh-CN" sz="2800" dirty="0">
                <a:latin typeface="华文楷体" panose="02010600040101010101" pitchFamily="2" charset="-122"/>
                <a:ea typeface="华文楷体" panose="02010600040101010101" pitchFamily="2" charset="-122"/>
              </a:rPr>
              <a:t>VEX </a:t>
            </a:r>
            <a:r>
              <a:rPr lang="zh-CN" altLang="en-US" sz="2800" dirty="0" smtClean="0">
                <a:latin typeface="华文楷体" panose="02010600040101010101" pitchFamily="2" charset="-122"/>
                <a:ea typeface="华文楷体" panose="02010600040101010101" pitchFamily="2" charset="-122"/>
              </a:rPr>
              <a:t>传感器以及</a:t>
            </a:r>
            <a:r>
              <a:rPr lang="zh-CN" altLang="en-US" sz="2800" dirty="0">
                <a:latin typeface="华文楷体" panose="02010600040101010101" pitchFamily="2" charset="-122"/>
                <a:ea typeface="华文楷体" panose="02010600040101010101" pitchFamily="2" charset="-122"/>
              </a:rPr>
              <a:t>其它结构件等，使用数量不</a:t>
            </a:r>
            <a:r>
              <a:rPr lang="zh-CN" altLang="en-US" sz="2800" dirty="0" smtClean="0">
                <a:latin typeface="华文楷体" panose="02010600040101010101" pitchFamily="2" charset="-122"/>
                <a:ea typeface="华文楷体" panose="02010600040101010101" pitchFamily="2" charset="-122"/>
              </a:rPr>
              <a:t>限</a:t>
            </a:r>
            <a:endParaRPr lang="en-US" altLang="zh-CN" sz="2800" dirty="0" smtClean="0">
              <a:latin typeface="华文楷体" panose="02010600040101010101" pitchFamily="2" charset="-122"/>
              <a:ea typeface="华文楷体" panose="02010600040101010101" pitchFamily="2" charset="-122"/>
            </a:endParaRPr>
          </a:p>
          <a:p>
            <a:endParaRPr lang="en-US" altLang="zh-CN"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40950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smtClean="0"/>
              <a:t>机器人要求</a:t>
            </a:r>
            <a:endParaRPr lang="zh-CN" altLang="en-US" dirty="0"/>
          </a:p>
        </p:txBody>
      </p:sp>
      <p:sp>
        <p:nvSpPr>
          <p:cNvPr id="4" name="文本框 3"/>
          <p:cNvSpPr txBox="1"/>
          <p:nvPr/>
        </p:nvSpPr>
        <p:spPr>
          <a:xfrm>
            <a:off x="522638" y="1310374"/>
            <a:ext cx="9582760" cy="3539430"/>
          </a:xfrm>
          <a:prstGeom prst="rect">
            <a:avLst/>
          </a:prstGeom>
          <a:noFill/>
        </p:spPr>
        <p:txBody>
          <a:bodyPr wrap="square" rtlCol="0">
            <a:spAutoFit/>
          </a:bodyPr>
          <a:lstStyle/>
          <a:p>
            <a:r>
              <a:rPr lang="zh-CN" altLang="en-US" sz="2800" dirty="0">
                <a:latin typeface="华文楷体" panose="02010600040101010101" pitchFamily="2" charset="-122"/>
                <a:ea typeface="华文楷体" panose="02010600040101010101" pitchFamily="2" charset="-122"/>
              </a:rPr>
              <a:t>不得对电机、延长线、传感器、控制器、电池及 </a:t>
            </a:r>
            <a:r>
              <a:rPr lang="en-US" altLang="zh-CN" sz="2800" dirty="0">
                <a:latin typeface="华文楷体" panose="02010600040101010101" pitchFamily="2" charset="-122"/>
                <a:ea typeface="华文楷体" panose="02010600040101010101" pitchFamily="2" charset="-122"/>
              </a:rPr>
              <a:t>VEX </a:t>
            </a:r>
            <a:r>
              <a:rPr lang="zh-CN" altLang="en-US" sz="2800" dirty="0">
                <a:latin typeface="华文楷体" panose="02010600040101010101" pitchFamily="2" charset="-122"/>
                <a:ea typeface="华文楷体" panose="02010600040101010101" pitchFamily="2" charset="-122"/>
              </a:rPr>
              <a:t>机器人设计系统的任何其它电子 元件进行任何形式的改动</a:t>
            </a:r>
            <a:r>
              <a:rPr lang="zh-CN" altLang="en-US" sz="2800" dirty="0" smtClean="0">
                <a:latin typeface="华文楷体" panose="02010600040101010101" pitchFamily="2" charset="-122"/>
                <a:ea typeface="华文楷体" panose="02010600040101010101" pitchFamily="2" charset="-122"/>
              </a:rPr>
              <a:t>。如</a:t>
            </a:r>
            <a:r>
              <a:rPr lang="zh-CN" altLang="en-US" sz="2800" dirty="0">
                <a:latin typeface="华文楷体" panose="02010600040101010101" pitchFamily="2" charset="-122"/>
                <a:ea typeface="华文楷体" panose="02010600040101010101" pitchFamily="2" charset="-122"/>
              </a:rPr>
              <a:t>发现参赛队对器材有任何形式的改 动，必须在赛前恢复被改动的器材，再次检查如获通过方可参加比赛</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华文楷体" panose="02010600040101010101" pitchFamily="2" charset="-122"/>
                <a:ea typeface="华文楷体" panose="02010600040101010101" pitchFamily="2" charset="-122"/>
              </a:rPr>
              <a:t>对 </a:t>
            </a:r>
            <a:r>
              <a:rPr lang="en-US" altLang="zh-CN" sz="2800" dirty="0">
                <a:latin typeface="华文楷体" panose="02010600040101010101" pitchFamily="2" charset="-122"/>
                <a:ea typeface="华文楷体" panose="02010600040101010101" pitchFamily="2" charset="-122"/>
              </a:rPr>
              <a:t>VEX </a:t>
            </a:r>
            <a:r>
              <a:rPr lang="zh-CN" altLang="en-US" sz="2800" dirty="0">
                <a:latin typeface="华文楷体" panose="02010600040101010101" pitchFamily="2" charset="-122"/>
                <a:ea typeface="华文楷体" panose="02010600040101010101" pitchFamily="2" charset="-122"/>
              </a:rPr>
              <a:t>限位和缓冲 开关允许做内部或外部、机械或电气的改动</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VEX </a:t>
            </a:r>
            <a:r>
              <a:rPr lang="zh-CN" altLang="en-US" sz="2800" dirty="0">
                <a:latin typeface="华文楷体" panose="02010600040101010101" pitchFamily="2" charset="-122"/>
                <a:ea typeface="华文楷体" panose="02010600040101010101" pitchFamily="2" charset="-122"/>
              </a:rPr>
              <a:t>电气零件的外部导线可用焊接、缠绕、 电工胶带、热缩管修复，以保证其功能和长度不变。</a:t>
            </a:r>
            <a:endParaRPr lang="en-US" altLang="zh-CN"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9767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smtClean="0"/>
              <a:t>机器人要求</a:t>
            </a:r>
            <a:endParaRPr lang="zh-CN" altLang="en-US" dirty="0"/>
          </a:p>
        </p:txBody>
      </p:sp>
      <p:sp>
        <p:nvSpPr>
          <p:cNvPr id="4" name="文本框 3"/>
          <p:cNvSpPr txBox="1"/>
          <p:nvPr/>
        </p:nvSpPr>
        <p:spPr>
          <a:xfrm>
            <a:off x="522638" y="1310374"/>
            <a:ext cx="9582760" cy="2677656"/>
          </a:xfrm>
          <a:prstGeom prst="rect">
            <a:avLst/>
          </a:prstGeom>
          <a:noFill/>
        </p:spPr>
        <p:txBody>
          <a:bodyPr wrap="square" rtlCol="0">
            <a:spAutoFit/>
          </a:bodyPr>
          <a:lstStyle/>
          <a:p>
            <a:r>
              <a:rPr lang="zh-CN" altLang="en-US" sz="2800" dirty="0" smtClean="0"/>
              <a:t>使用 </a:t>
            </a:r>
            <a:r>
              <a:rPr lang="en-US" altLang="zh-CN" sz="2800" dirty="0"/>
              <a:t>VEX </a:t>
            </a:r>
            <a:r>
              <a:rPr lang="zh-CN" altLang="en-US" sz="2800" dirty="0"/>
              <a:t>气动系统的 参赛队必须保证自己机器人气路的密封性，充气压力不得超过 </a:t>
            </a:r>
            <a:r>
              <a:rPr lang="en-US" altLang="zh-CN" sz="2800" dirty="0"/>
              <a:t>0.68MPa</a:t>
            </a:r>
            <a:r>
              <a:rPr lang="zh-CN" altLang="en-US" sz="2800" dirty="0"/>
              <a:t>，不得使用噪音大的 气泵、压缩机，在一台机器人上最多只能使用 </a:t>
            </a:r>
            <a:r>
              <a:rPr lang="en-US" altLang="zh-CN" sz="2800" dirty="0"/>
              <a:t>2 </a:t>
            </a:r>
            <a:r>
              <a:rPr lang="zh-CN" altLang="en-US" sz="2800" dirty="0"/>
              <a:t>个正规的 </a:t>
            </a:r>
            <a:r>
              <a:rPr lang="en-US" altLang="zh-CN" sz="2800" dirty="0"/>
              <a:t>VEX </a:t>
            </a:r>
            <a:r>
              <a:rPr lang="zh-CN" altLang="en-US" sz="2800" dirty="0"/>
              <a:t>储气罐。进入比赛区前充气 后，不得在比赛区以任何方式对机器人充气和更换储气罐</a:t>
            </a:r>
            <a:r>
              <a:rPr lang="zh-CN" altLang="en-US" sz="2800" dirty="0" smtClean="0"/>
              <a:t>。</a:t>
            </a:r>
            <a:endParaRPr lang="en-US" altLang="zh-CN" sz="2800" dirty="0" smtClean="0"/>
          </a:p>
          <a:p>
            <a:r>
              <a:rPr lang="zh-CN" altLang="en-US" sz="2800" dirty="0"/>
              <a:t>比赛中不使用赛场控制器</a:t>
            </a:r>
            <a:endParaRPr lang="en-US" altLang="zh-CN"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95266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0655" y="1695796"/>
            <a:ext cx="8013469" cy="2492029"/>
          </a:xfrm>
        </p:spPr>
        <p:txBody>
          <a:bodyPr rtlCol="0">
            <a:noAutofit/>
          </a:bodyPr>
          <a:lstStyle/>
          <a:p>
            <a:r>
              <a:rPr lang="zh-CN" altLang="zh-CN" sz="4000" b="1" dirty="0"/>
              <a:t>第十九届中国青少年机器人竞赛</a:t>
            </a:r>
            <a:r>
              <a:rPr lang="zh-CN" altLang="zh-CN" sz="4000" dirty="0"/>
              <a:t/>
            </a:r>
            <a:br>
              <a:rPr lang="zh-CN" altLang="zh-CN" sz="4000" dirty="0"/>
            </a:br>
            <a:r>
              <a:rPr lang="en-US" altLang="zh-CN" sz="4000" b="1" dirty="0"/>
              <a:t> </a:t>
            </a:r>
            <a:r>
              <a:rPr lang="zh-CN" altLang="zh-CN" sz="4000" dirty="0"/>
              <a:t/>
            </a:r>
            <a:br>
              <a:rPr lang="zh-CN" altLang="zh-CN" sz="4000" dirty="0"/>
            </a:br>
            <a:r>
              <a:rPr lang="en-US" altLang="zh-CN" sz="4000" b="1" dirty="0"/>
              <a:t>VEX</a:t>
            </a:r>
            <a:r>
              <a:rPr lang="zh-CN" altLang="zh-CN" sz="4000" b="1" dirty="0"/>
              <a:t>机器人工程挑战赛主题与规则</a:t>
            </a:r>
            <a:endParaRPr lang="zh-CN" altLang="en-US" sz="4000" dirty="0">
              <a:solidFill>
                <a:srgbClr val="FF0000"/>
              </a:solidFill>
            </a:endParaRPr>
          </a:p>
        </p:txBody>
      </p:sp>
      <p:sp>
        <p:nvSpPr>
          <p:cNvPr id="3" name="矩形 2"/>
          <p:cNvSpPr/>
          <p:nvPr/>
        </p:nvSpPr>
        <p:spPr>
          <a:xfrm>
            <a:off x="3166486" y="4258487"/>
            <a:ext cx="3897221" cy="830997"/>
          </a:xfrm>
          <a:prstGeom prst="rect">
            <a:avLst/>
          </a:prstGeom>
        </p:spPr>
        <p:txBody>
          <a:bodyPr wrap="none">
            <a:spAutoFit/>
          </a:bodyPr>
          <a:lstStyle/>
          <a:p>
            <a:r>
              <a:rPr lang="zh-CN" altLang="zh-CN" sz="4800" b="1" kern="100" dirty="0">
                <a:solidFill>
                  <a:srgbClr val="FF0000"/>
                </a:solidFill>
                <a:ea typeface="宋体" panose="02010600030101010101" pitchFamily="2" charset="-122"/>
                <a:cs typeface="Times New Roman" panose="02020603050405020304" pitchFamily="18" charset="0"/>
              </a:rPr>
              <a:t>“反败为胜”</a:t>
            </a:r>
            <a:endParaRPr lang="zh-CN" altLang="en-US" sz="48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a:t>比赛</a:t>
            </a:r>
          </a:p>
        </p:txBody>
      </p:sp>
      <p:sp>
        <p:nvSpPr>
          <p:cNvPr id="4" name="文本框 3"/>
          <p:cNvSpPr txBox="1"/>
          <p:nvPr/>
        </p:nvSpPr>
        <p:spPr>
          <a:xfrm>
            <a:off x="431198" y="1052679"/>
            <a:ext cx="9582760" cy="2677656"/>
          </a:xfrm>
          <a:prstGeom prst="rect">
            <a:avLst/>
          </a:prstGeom>
          <a:noFill/>
        </p:spPr>
        <p:txBody>
          <a:bodyPr wrap="square" rtlCol="0">
            <a:spAutoFit/>
          </a:bodyPr>
          <a:lstStyle/>
          <a:p>
            <a:r>
              <a:rPr lang="zh-CN" altLang="en-US" sz="2800" dirty="0"/>
              <a:t>每支参赛队可以由 </a:t>
            </a:r>
            <a:r>
              <a:rPr lang="en-US" altLang="zh-CN" sz="2800" dirty="0"/>
              <a:t>4 </a:t>
            </a:r>
            <a:r>
              <a:rPr lang="zh-CN" altLang="en-US" sz="2800" dirty="0"/>
              <a:t>名学生和 </a:t>
            </a:r>
            <a:r>
              <a:rPr lang="en-US" altLang="zh-CN" sz="2800" dirty="0"/>
              <a:t>1 </a:t>
            </a:r>
            <a:r>
              <a:rPr lang="zh-CN" altLang="en-US" sz="2800" dirty="0"/>
              <a:t>名教练员（教师或学生）组成</a:t>
            </a:r>
            <a:r>
              <a:rPr lang="zh-CN" altLang="en-US" sz="2800" dirty="0" smtClean="0"/>
              <a:t>。</a:t>
            </a:r>
            <a:endParaRPr lang="en-US" altLang="zh-CN" sz="2800" dirty="0" smtClean="0"/>
          </a:p>
          <a:p>
            <a:r>
              <a:rPr lang="zh-CN" altLang="en-US" sz="2800" dirty="0" smtClean="0"/>
              <a:t>初赛每</a:t>
            </a:r>
            <a:r>
              <a:rPr lang="zh-CN" altLang="en-US" sz="2800" dirty="0"/>
              <a:t>队参加 </a:t>
            </a:r>
            <a:r>
              <a:rPr lang="en-US" altLang="zh-CN" sz="2800" dirty="0"/>
              <a:t>8 </a:t>
            </a:r>
            <a:r>
              <a:rPr lang="zh-CN" altLang="en-US" sz="2800" dirty="0"/>
              <a:t>场</a:t>
            </a:r>
            <a:r>
              <a:rPr lang="zh-CN" altLang="en-US" sz="2800" dirty="0" smtClean="0"/>
              <a:t>比赛，电子抽签随机联队。</a:t>
            </a:r>
            <a:endParaRPr lang="en-US" altLang="zh-CN" sz="2800" dirty="0" smtClean="0"/>
          </a:p>
          <a:p>
            <a:r>
              <a:rPr lang="zh-CN" altLang="en-US" sz="2800" dirty="0"/>
              <a:t>前 </a:t>
            </a:r>
            <a:r>
              <a:rPr lang="en-US" altLang="zh-CN" sz="2800" dirty="0"/>
              <a:t>16 </a:t>
            </a:r>
            <a:r>
              <a:rPr lang="zh-CN" altLang="en-US" sz="2800" dirty="0"/>
              <a:t>名将参加复赛，参加复赛的参赛队用联队选配的方式组成</a:t>
            </a:r>
            <a:r>
              <a:rPr lang="zh-CN" altLang="en-US" sz="2800" dirty="0" smtClean="0"/>
              <a:t>联队</a:t>
            </a:r>
            <a:endParaRPr lang="en-US" altLang="zh-CN" sz="2800" dirty="0" smtClean="0"/>
          </a:p>
          <a:p>
            <a:endParaRPr lang="en-US" altLang="zh-CN" sz="2800" dirty="0">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92" y="3618418"/>
            <a:ext cx="3347860" cy="2898599"/>
          </a:xfrm>
          <a:prstGeom prst="rect">
            <a:avLst/>
          </a:prstGeom>
        </p:spPr>
      </p:pic>
      <p:pic>
        <p:nvPicPr>
          <p:cNvPr id="6145" name="图片 419" descr="复赛对阵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578" y="3618418"/>
            <a:ext cx="3579444" cy="289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210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a:t>比赛</a:t>
            </a:r>
          </a:p>
        </p:txBody>
      </p:sp>
      <p:pic>
        <p:nvPicPr>
          <p:cNvPr id="8194" name="图片 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49" y="984077"/>
            <a:ext cx="5189106" cy="55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810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a:t>比赛</a:t>
            </a:r>
          </a:p>
        </p:txBody>
      </p:sp>
      <p:sp>
        <p:nvSpPr>
          <p:cNvPr id="3" name="矩形 2"/>
          <p:cNvSpPr/>
          <p:nvPr/>
        </p:nvSpPr>
        <p:spPr>
          <a:xfrm>
            <a:off x="1152697" y="904595"/>
            <a:ext cx="8032867" cy="5632311"/>
          </a:xfrm>
          <a:prstGeom prst="rect">
            <a:avLst/>
          </a:prstGeom>
        </p:spPr>
        <p:txBody>
          <a:bodyPr wrap="square">
            <a:spAutoFit/>
          </a:bodyPr>
          <a:lstStyle/>
          <a:p>
            <a:r>
              <a:rPr lang="zh-CN" altLang="en-US" dirty="0">
                <a:latin typeface="华文楷体" panose="02010600040101010101" pitchFamily="2" charset="-122"/>
                <a:ea typeface="华文楷体" panose="02010600040101010101" pitchFamily="2" charset="-122"/>
              </a:rPr>
              <a:t>联队</a:t>
            </a:r>
            <a:r>
              <a:rPr lang="zh-CN" altLang="en-US" dirty="0" smtClean="0">
                <a:latin typeface="华文楷体" panose="02010600040101010101" pitchFamily="2" charset="-122"/>
                <a:ea typeface="华文楷体" panose="02010600040101010101" pitchFamily="2" charset="-122"/>
              </a:rPr>
              <a:t>选配</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 初赛</a:t>
            </a:r>
            <a:r>
              <a:rPr lang="zh-CN" altLang="en-US" dirty="0">
                <a:latin typeface="华文楷体" panose="02010600040101010101" pitchFamily="2" charset="-122"/>
                <a:ea typeface="华文楷体" panose="02010600040101010101" pitchFamily="2" charset="-122"/>
              </a:rPr>
              <a:t>前，按电子抽签确定的参赛队编号和预定的对阵图组成联队。初赛中，任一参赛 队在每一场次的合作伙伴是不同的。 </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复赛</a:t>
            </a:r>
            <a:r>
              <a:rPr lang="zh-CN" altLang="en-US" dirty="0">
                <a:latin typeface="华文楷体" panose="02010600040101010101" pitchFamily="2" charset="-122"/>
                <a:ea typeface="华文楷体" panose="02010600040101010101" pitchFamily="2" charset="-122"/>
              </a:rPr>
              <a:t>前，用主队邀请副队的联队选配方式由 </a:t>
            </a:r>
            <a:r>
              <a:rPr lang="en-US" altLang="zh-CN" dirty="0">
                <a:latin typeface="华文楷体" panose="02010600040101010101" pitchFamily="2" charset="-122"/>
                <a:ea typeface="华文楷体" panose="02010600040101010101" pitchFamily="2" charset="-122"/>
              </a:rPr>
              <a:t>16 </a:t>
            </a:r>
            <a:r>
              <a:rPr lang="zh-CN" altLang="en-US" dirty="0">
                <a:latin typeface="华文楷体" panose="02010600040101010101" pitchFamily="2" charset="-122"/>
                <a:ea typeface="华文楷体" panose="02010600040101010101" pitchFamily="2" charset="-122"/>
              </a:rPr>
              <a:t>支参赛队组成 </a:t>
            </a:r>
            <a:r>
              <a:rPr lang="en-US" altLang="zh-CN" dirty="0">
                <a:latin typeface="华文楷体" panose="02010600040101010101" pitchFamily="2" charset="-122"/>
                <a:ea typeface="华文楷体" panose="02010600040101010101" pitchFamily="2" charset="-122"/>
              </a:rPr>
              <a:t>8 </a:t>
            </a:r>
            <a:r>
              <a:rPr lang="zh-CN" altLang="en-US" dirty="0">
                <a:latin typeface="华文楷体" panose="02010600040101010101" pitchFamily="2" charset="-122"/>
                <a:ea typeface="华文楷体" panose="02010600040101010101" pitchFamily="2" charset="-122"/>
              </a:rPr>
              <a:t>支联队。这样组成的联 队一直维持到复赛结束，不再变化</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 每</a:t>
            </a:r>
            <a:r>
              <a:rPr lang="zh-CN" altLang="en-US" dirty="0">
                <a:latin typeface="华文楷体" panose="02010600040101010101" pitchFamily="2" charset="-122"/>
                <a:ea typeface="华文楷体" panose="02010600040101010101" pitchFamily="2" charset="-122"/>
              </a:rPr>
              <a:t>支进入复赛联队选配的参赛队选出一名学生队员作为代表，在指定时间到联队选 配现场参加联队选配。 </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按照</a:t>
            </a:r>
            <a:r>
              <a:rPr lang="zh-CN" altLang="en-US" dirty="0">
                <a:latin typeface="华文楷体" panose="02010600040101010101" pitchFamily="2" charset="-122"/>
                <a:ea typeface="华文楷体" panose="02010600040101010101" pitchFamily="2" charset="-122"/>
              </a:rPr>
              <a:t>初赛后的参赛队排名，排位最高且尚未加入某一联队的参赛队学生代表将首先 作为主队队长邀请另一支有效的参赛队与他们合作。裁判长有权决定是否为参赛队直接指定 来自同一省（直辖市、自治区、特别行政区）的另一支参赛队作为联队伙伴。 </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如果</a:t>
            </a:r>
            <a:r>
              <a:rPr lang="zh-CN" altLang="en-US" dirty="0">
                <a:latin typeface="华文楷体" panose="02010600040101010101" pitchFamily="2" charset="-122"/>
                <a:ea typeface="华文楷体" panose="02010600040101010101" pitchFamily="2" charset="-122"/>
              </a:rPr>
              <a:t>被邀请的参赛队尚未加入某一联队或者还没有拒绝某一主队队长的邀请，那么， 它就是有效的参赛队。 ☉如果该队接受某一主队邀请，它就与该主队组成联队。 ☉如果某一参赛队拒绝了一次邀请，它就不能再被邀请，但当机会到来时，仍然有权作 为主队选择他们的副队。 ☉如果被邀请的参赛队拒绝，邀请方的队长必须继续向下一参赛队发出邀请，直到组成 了联队。 ☉如果主队的邀请受到其后的所有有效参赛队的拒绝，该队将被排到最后。 </a:t>
            </a:r>
            <a:r>
              <a:rPr lang="zh-CN" altLang="en-US" dirty="0" smtClean="0">
                <a:latin typeface="华文楷体" panose="02010600040101010101" pitchFamily="2" charset="-122"/>
                <a:ea typeface="华文楷体" panose="02010600040101010101" pitchFamily="2" charset="-122"/>
              </a:rPr>
              <a:t>然后</a:t>
            </a:r>
            <a:r>
              <a:rPr lang="zh-CN" altLang="en-US" dirty="0">
                <a:latin typeface="华文楷体" panose="02010600040101010101" pitchFamily="2" charset="-122"/>
                <a:ea typeface="华文楷体" panose="02010600040101010101" pitchFamily="2" charset="-122"/>
              </a:rPr>
              <a:t>，排位次高且尚未加入某一联队的参赛队学生代表将作为主队队长邀请另一</a:t>
            </a:r>
            <a:r>
              <a:rPr lang="zh-CN" altLang="en-US" dirty="0" smtClean="0">
                <a:latin typeface="华文楷体" panose="02010600040101010101" pitchFamily="2" charset="-122"/>
                <a:ea typeface="华文楷体" panose="02010600040101010101" pitchFamily="2" charset="-122"/>
              </a:rPr>
              <a:t>支有效</a:t>
            </a:r>
            <a:r>
              <a:rPr lang="zh-CN" altLang="en-US" dirty="0">
                <a:latin typeface="华文楷体" panose="02010600040101010101" pitchFamily="2" charset="-122"/>
                <a:ea typeface="华文楷体" panose="02010600040101010101" pitchFamily="2" charset="-122"/>
              </a:rPr>
              <a:t>的参赛队与他们合作组成联队。此过程将持续进行，直到参加复赛的所有联队均组成。</a:t>
            </a:r>
          </a:p>
        </p:txBody>
      </p:sp>
    </p:spTree>
    <p:extLst>
      <p:ext uri="{BB962C8B-B14F-4D97-AF65-F5344CB8AC3E}">
        <p14:creationId xmlns:p14="http://schemas.microsoft.com/office/powerpoint/2010/main" val="2836678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smtClean="0"/>
              <a:t>比赛过程</a:t>
            </a:r>
            <a:endParaRPr lang="zh-CN" altLang="en-US" dirty="0"/>
          </a:p>
        </p:txBody>
      </p:sp>
      <p:sp>
        <p:nvSpPr>
          <p:cNvPr id="4" name="矩形 3"/>
          <p:cNvSpPr/>
          <p:nvPr/>
        </p:nvSpPr>
        <p:spPr>
          <a:xfrm>
            <a:off x="422886" y="1080347"/>
            <a:ext cx="8729427" cy="4801314"/>
          </a:xfrm>
          <a:prstGeom prst="rect">
            <a:avLst/>
          </a:prstGeom>
        </p:spPr>
        <p:txBody>
          <a:bodyPr wrap="square">
            <a:spAutoFit/>
          </a:bodyPr>
          <a:lstStyle/>
          <a:p>
            <a:pPr marL="285750" indent="-285750">
              <a:buFont typeface="Arial" panose="020B0604020202020204" pitchFamily="34" charset="0"/>
              <a:buChar char="•"/>
            </a:pPr>
            <a:r>
              <a:rPr lang="zh-CN" altLang="en-US" dirty="0" smtClean="0">
                <a:latin typeface="华文楷体" panose="02010600040101010101" pitchFamily="2" charset="-122"/>
                <a:ea typeface="华文楷体" panose="02010600040101010101" pitchFamily="2" charset="-122"/>
              </a:rPr>
              <a:t>参赛</a:t>
            </a:r>
            <a:r>
              <a:rPr lang="zh-CN" altLang="en-US" dirty="0">
                <a:latin typeface="华文楷体" panose="02010600040101010101" pitchFamily="2" charset="-122"/>
                <a:ea typeface="华文楷体" panose="02010600040101010101" pitchFamily="2" charset="-122"/>
              </a:rPr>
              <a:t>队的学生队员按比赛时间表提前半小时检录进入准备区，赛前有 </a:t>
            </a:r>
            <a:r>
              <a:rPr lang="en-US" altLang="zh-CN" dirty="0">
                <a:latin typeface="华文楷体" panose="02010600040101010101" pitchFamily="2" charset="-122"/>
                <a:ea typeface="华文楷体" panose="02010600040101010101" pitchFamily="2" charset="-122"/>
              </a:rPr>
              <a:t>1.5 </a:t>
            </a:r>
            <a:r>
              <a:rPr lang="zh-CN" altLang="en-US" dirty="0">
                <a:latin typeface="华文楷体" panose="02010600040101010101" pitchFamily="2" charset="-122"/>
                <a:ea typeface="华文楷体" panose="02010600040101010101" pitchFamily="2" charset="-122"/>
              </a:rPr>
              <a:t>小时的准备 </a:t>
            </a:r>
            <a:r>
              <a:rPr lang="zh-CN" altLang="en-US" dirty="0" smtClean="0">
                <a:latin typeface="华文楷体" panose="02010600040101010101" pitchFamily="2" charset="-122"/>
                <a:ea typeface="华文楷体" panose="02010600040101010101" pitchFamily="2" charset="-122"/>
              </a:rPr>
              <a:t>时间</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参赛队员在准备区和比赛区内不得以任何方式与本队的教练员或学生家长联系。违反 本规定的参赛队将直接被取消参赛资格</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复赛前，各联队将有约 </a:t>
            </a:r>
            <a:r>
              <a:rPr lang="en-US" altLang="zh-CN" dirty="0">
                <a:latin typeface="华文楷体" panose="02010600040101010101" pitchFamily="2" charset="-122"/>
                <a:ea typeface="华文楷体" panose="02010600040101010101" pitchFamily="2" charset="-122"/>
              </a:rPr>
              <a:t>0.5 </a:t>
            </a:r>
            <a:r>
              <a:rPr lang="zh-CN" altLang="en-US" dirty="0">
                <a:latin typeface="华文楷体" panose="02010600040101010101" pitchFamily="2" charset="-122"/>
                <a:ea typeface="华文楷体" panose="02010600040101010101" pitchFamily="2" charset="-122"/>
              </a:rPr>
              <a:t>小时的准备时间研究战术、修改和调试机器人、测试场地， 进行赛前准备</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每支参赛队只有 </a:t>
            </a:r>
            <a:r>
              <a:rPr lang="en-US" altLang="zh-CN" dirty="0">
                <a:latin typeface="华文楷体" panose="02010600040101010101" pitchFamily="2" charset="-122"/>
                <a:ea typeface="华文楷体" panose="02010600040101010101" pitchFamily="2" charset="-122"/>
              </a:rPr>
              <a:t>2 </a:t>
            </a:r>
            <a:r>
              <a:rPr lang="zh-CN" altLang="en-US" dirty="0">
                <a:latin typeface="华文楷体" panose="02010600040101010101" pitchFamily="2" charset="-122"/>
                <a:ea typeface="华文楷体" panose="02010600040101010101" pitchFamily="2" charset="-122"/>
              </a:rPr>
              <a:t>名队员可以进入比赛区，站立在联队站位上</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初赛中，红色联队有权把它们的机器人最后放到场上。复赛中，排序较高的 联队有权把它们的机器人最后放到场上</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完成准备工作后，队员应向裁判员举手示意</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裁判员确认两个联队均已准备好后，将发出“</a:t>
            </a:r>
            <a:r>
              <a:rPr lang="en-US" altLang="zh-CN" dirty="0">
                <a:latin typeface="华文楷体" panose="02010600040101010101" pitchFamily="2" charset="-122"/>
                <a:ea typeface="华文楷体" panose="02010600040101010101" pitchFamily="2" charset="-122"/>
              </a:rPr>
              <a:t>5</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1</a:t>
            </a:r>
            <a:r>
              <a:rPr lang="zh-CN" altLang="en-US" dirty="0">
                <a:latin typeface="华文楷体" panose="02010600040101010101" pitchFamily="2" charset="-122"/>
                <a:ea typeface="华文楷体" panose="02010600040101010101" pitchFamily="2" charset="-122"/>
              </a:rPr>
              <a:t>，开始”的倒计数启动口 令，启动自动比赛时段</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比赛开始时，每台机器人不得超出 </a:t>
            </a:r>
            <a:r>
              <a:rPr lang="en-US" altLang="zh-CN" dirty="0">
                <a:latin typeface="华文楷体" panose="02010600040101010101" pitchFamily="2" charset="-122"/>
                <a:ea typeface="华文楷体" panose="02010600040101010101" pitchFamily="2" charset="-122"/>
              </a:rPr>
              <a:t>457.2mm </a:t>
            </a:r>
            <a:r>
              <a:rPr lang="zh-CN" altLang="en-US" dirty="0">
                <a:latin typeface="华文楷体" panose="02010600040101010101" pitchFamily="2" charset="-122"/>
                <a:ea typeface="华文楷体" panose="02010600040101010101" pitchFamily="2" charset="-122"/>
              </a:rPr>
              <a:t>宽、</a:t>
            </a:r>
            <a:r>
              <a:rPr lang="en-US" altLang="zh-CN" dirty="0">
                <a:latin typeface="华文楷体" panose="02010600040101010101" pitchFamily="2" charset="-122"/>
                <a:ea typeface="华文楷体" panose="02010600040101010101" pitchFamily="2" charset="-122"/>
              </a:rPr>
              <a:t>457.2mm </a:t>
            </a:r>
            <a:r>
              <a:rPr lang="zh-CN" altLang="en-US" dirty="0">
                <a:latin typeface="华文楷体" panose="02010600040101010101" pitchFamily="2" charset="-122"/>
                <a:ea typeface="华文楷体" panose="02010600040101010101" pitchFamily="2" charset="-122"/>
              </a:rPr>
              <a:t>长、</a:t>
            </a:r>
            <a:r>
              <a:rPr lang="en-US" altLang="zh-CN" dirty="0">
                <a:latin typeface="华文楷体" panose="02010600040101010101" pitchFamily="2" charset="-122"/>
                <a:ea typeface="华文楷体" panose="02010600040101010101" pitchFamily="2" charset="-122"/>
              </a:rPr>
              <a:t>457.2mm </a:t>
            </a:r>
            <a:r>
              <a:rPr lang="zh-CN" altLang="en-US" dirty="0">
                <a:latin typeface="华文楷体" panose="02010600040101010101" pitchFamily="2" charset="-122"/>
                <a:ea typeface="华文楷体" panose="02010600040101010101" pitchFamily="2" charset="-122"/>
              </a:rPr>
              <a:t>高。比赛一 旦开始，机器人可以伸展，但水平任意方向的尺寸不得超过 </a:t>
            </a:r>
            <a:r>
              <a:rPr lang="en-US" altLang="zh-CN" dirty="0">
                <a:latin typeface="华文楷体" panose="02010600040101010101" pitchFamily="2" charset="-122"/>
                <a:ea typeface="华文楷体" panose="02010600040101010101" pitchFamily="2" charset="-122"/>
              </a:rPr>
              <a:t>914.4mm</a:t>
            </a:r>
            <a:r>
              <a:rPr lang="zh-CN" altLang="en-US" dirty="0">
                <a:latin typeface="华文楷体" panose="02010600040101010101" pitchFamily="2" charset="-122"/>
                <a:ea typeface="华文楷体" panose="02010600040101010101" pitchFamily="2" charset="-122"/>
              </a:rPr>
              <a:t>。只有与伸展区接触 的机器人可以不受高度限制垂直伸展。但是，一旦完全出了伸展区（即，不再与伸展区接触）， 机器人必须回到 </a:t>
            </a:r>
            <a:r>
              <a:rPr lang="en-US" altLang="zh-CN" dirty="0">
                <a:latin typeface="华文楷体" panose="02010600040101010101" pitchFamily="2" charset="-122"/>
                <a:ea typeface="华文楷体" panose="02010600040101010101" pitchFamily="2" charset="-122"/>
              </a:rPr>
              <a:t>457.2 mm </a:t>
            </a:r>
            <a:r>
              <a:rPr lang="zh-CN" altLang="en-US" dirty="0">
                <a:latin typeface="华文楷体" panose="02010600040101010101" pitchFamily="2" charset="-122"/>
                <a:ea typeface="华文楷体" panose="02010600040101010101" pitchFamily="2" charset="-122"/>
              </a:rPr>
              <a:t>的高度限制。此规定的意思是机器人不得与高旗接触。在比赛期间， 机器人不得超出此尺寸限制。</a:t>
            </a:r>
          </a:p>
        </p:txBody>
      </p:sp>
    </p:spTree>
    <p:extLst>
      <p:ext uri="{BB962C8B-B14F-4D97-AF65-F5344CB8AC3E}">
        <p14:creationId xmlns:p14="http://schemas.microsoft.com/office/powerpoint/2010/main" val="401358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886" y="178777"/>
            <a:ext cx="3252299" cy="603738"/>
          </a:xfrm>
        </p:spPr>
        <p:txBody>
          <a:bodyPr>
            <a:normAutofit fontScale="90000"/>
          </a:bodyPr>
          <a:lstStyle/>
          <a:p>
            <a:r>
              <a:rPr lang="zh-CN" altLang="en-US" dirty="0" smtClean="0"/>
              <a:t>比赛过程</a:t>
            </a:r>
            <a:endParaRPr lang="zh-CN" altLang="en-US" dirty="0"/>
          </a:p>
        </p:txBody>
      </p:sp>
      <p:sp>
        <p:nvSpPr>
          <p:cNvPr id="3" name="矩形 2"/>
          <p:cNvSpPr/>
          <p:nvPr/>
        </p:nvSpPr>
        <p:spPr>
          <a:xfrm>
            <a:off x="593933" y="893063"/>
            <a:ext cx="8857638" cy="4247317"/>
          </a:xfrm>
          <a:prstGeom prst="rect">
            <a:avLst/>
          </a:prstGeom>
        </p:spPr>
        <p:txBody>
          <a:bodyPr wrap="square">
            <a:spAutoFit/>
          </a:bodyPr>
          <a:lstStyle/>
          <a:p>
            <a:r>
              <a:rPr lang="zh-CN" altLang="en-US" dirty="0">
                <a:latin typeface="华文楷体" panose="02010600040101010101" pitchFamily="2" charset="-122"/>
                <a:ea typeface="华文楷体" panose="02010600040101010101" pitchFamily="2" charset="-122"/>
              </a:rPr>
              <a:t>在裁判员吹响自动比赛时段的结束哨音时，机器人应已停止一切运动，否则将按违 规扣 </a:t>
            </a:r>
            <a:r>
              <a:rPr lang="en-US" altLang="zh-CN" dirty="0">
                <a:latin typeface="华文楷体" panose="02010600040101010101" pitchFamily="2" charset="-122"/>
                <a:ea typeface="华文楷体" panose="02010600040101010101" pitchFamily="2" charset="-122"/>
              </a:rPr>
              <a:t>5 </a:t>
            </a:r>
            <a:r>
              <a:rPr lang="zh-CN" altLang="en-US" dirty="0" smtClean="0">
                <a:latin typeface="华文楷体" panose="02010600040101010101" pitchFamily="2" charset="-122"/>
                <a:ea typeface="华文楷体" panose="02010600040101010101" pitchFamily="2" charset="-122"/>
              </a:rPr>
              <a:t>分</a:t>
            </a:r>
            <a:endParaRPr lang="en-US" altLang="zh-CN" dirty="0" smtClean="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比赛进行中有些比赛物品会无意地离开了比赛场地，但是，参赛队不得故意或策略 性地把比赛物品移出场地</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1. </a:t>
            </a:r>
            <a:r>
              <a:rPr lang="zh-CN" altLang="en-US" dirty="0">
                <a:latin typeface="华文楷体" panose="02010600040101010101" pitchFamily="2" charset="-122"/>
                <a:ea typeface="华文楷体" panose="02010600040101010101" pitchFamily="2" charset="-122"/>
              </a:rPr>
              <a:t>正常比赛中偶然或无意离场的小球不再返回赛场。 </a:t>
            </a:r>
            <a:endParaRPr lang="en-US" altLang="zh-CN" dirty="0" smtClean="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2</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正常比赛中的圆帽返回最近的发泡拼接块，使与该圆帽最后接触的机器人的对手</a:t>
            </a:r>
            <a:r>
              <a:rPr lang="zh-CN" altLang="en-US" dirty="0" smtClean="0">
                <a:latin typeface="华文楷体" panose="02010600040101010101" pitchFamily="2" charset="-122"/>
                <a:ea typeface="华文楷体" panose="02010600040101010101" pitchFamily="2" charset="-122"/>
              </a:rPr>
              <a:t>联队</a:t>
            </a:r>
            <a:r>
              <a:rPr lang="zh-CN" altLang="en-US" dirty="0">
                <a:latin typeface="华文楷体" panose="02010600040101010101" pitchFamily="2" charset="-122"/>
                <a:ea typeface="华文楷体" panose="02010600040101010101" pitchFamily="2" charset="-122"/>
              </a:rPr>
              <a:t>得低分。如果裁判不能确定最后接触圆帽的机器人，该圆帽就不返回</a:t>
            </a:r>
            <a:r>
              <a:rPr lang="zh-CN" altLang="en-US" dirty="0" smtClean="0">
                <a:latin typeface="华文楷体" panose="02010600040101010101" pitchFamily="2" charset="-122"/>
                <a:ea typeface="华文楷体" panose="02010600040101010101" pitchFamily="2" charset="-122"/>
              </a:rPr>
              <a:t>赛场</a:t>
            </a:r>
            <a:endParaRPr lang="en-US" altLang="zh-CN" dirty="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防止</a:t>
            </a:r>
            <a:r>
              <a:rPr lang="zh-CN" altLang="en-US" dirty="0">
                <a:latin typeface="华文楷体" panose="02010600040101010101" pitchFamily="2" charset="-122"/>
                <a:ea typeface="华文楷体" panose="02010600040101010101" pitchFamily="2" charset="-122"/>
              </a:rPr>
              <a:t>机器人用把圆帽“碰”出赛场的方法从立柱上移除圆帽。任何故 意、策略性、反复地从赛场上移出比赛物品的行为视为违反了本规定。 对于违反此规定但不影响比赛的小过错会给予警告。影响比赛的犯规将导致取消比赛 资格。裁判长可决定取消受到多次警告的参赛队的比赛资格。 </a:t>
            </a:r>
            <a:endParaRPr lang="en-US" altLang="zh-CN" dirty="0" smtClean="0">
              <a:latin typeface="华文楷体" panose="02010600040101010101" pitchFamily="2" charset="-122"/>
              <a:ea typeface="华文楷体" panose="02010600040101010101" pitchFamily="2" charset="-122"/>
            </a:endParaRPr>
          </a:p>
          <a:p>
            <a:endParaRPr lang="en-US" altLang="zh-CN" dirty="0">
              <a:latin typeface="华文楷体" panose="02010600040101010101" pitchFamily="2" charset="-122"/>
              <a:ea typeface="华文楷体" panose="02010600040101010101" pitchFamily="2" charset="-122"/>
            </a:endParaRPr>
          </a:p>
          <a:p>
            <a:r>
              <a:rPr lang="zh-CN" altLang="en-US" dirty="0" smtClean="0">
                <a:latin typeface="华文楷体" panose="02010600040101010101" pitchFamily="2" charset="-122"/>
                <a:ea typeface="华文楷体" panose="02010600040101010101" pitchFamily="2" charset="-122"/>
              </a:rPr>
              <a:t>交互式</a:t>
            </a:r>
            <a:r>
              <a:rPr lang="zh-CN" altLang="en-US" dirty="0">
                <a:latin typeface="华文楷体" panose="02010600040101010101" pitchFamily="2" charset="-122"/>
                <a:ea typeface="华文楷体" panose="02010600040101010101" pitchFamily="2" charset="-122"/>
              </a:rPr>
              <a:t>比赛。在正常比赛过程中也会不可避免地 发生一些倾翻、纠缠和损坏。这种交互是偶然的还是有意的将由裁判长裁定。</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66" y="5076362"/>
            <a:ext cx="3206770" cy="160707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1" y="5140380"/>
            <a:ext cx="2951266" cy="1541020"/>
          </a:xfrm>
          <a:prstGeom prst="rect">
            <a:avLst/>
          </a:prstGeom>
        </p:spPr>
      </p:pic>
    </p:spTree>
    <p:extLst>
      <p:ext uri="{BB962C8B-B14F-4D97-AF65-F5344CB8AC3E}">
        <p14:creationId xmlns:p14="http://schemas.microsoft.com/office/powerpoint/2010/main" val="2941779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663" y="73269"/>
            <a:ext cx="8596312" cy="823546"/>
          </a:xfrm>
        </p:spPr>
        <p:txBody>
          <a:bodyPr/>
          <a:lstStyle/>
          <a:p>
            <a:r>
              <a:rPr lang="zh-CN" altLang="en-US" dirty="0" smtClean="0"/>
              <a:t>示意图</a:t>
            </a:r>
            <a:endParaRPr lang="zh-CN" altLang="en-US" dirty="0"/>
          </a:p>
        </p:txBody>
      </p:sp>
      <p:pic>
        <p:nvPicPr>
          <p:cNvPr id="5" name="图片 4"/>
          <p:cNvPicPr>
            <a:picLocks noChangeAspect="1"/>
          </p:cNvPicPr>
          <p:nvPr/>
        </p:nvPicPr>
        <p:blipFill>
          <a:blip r:embed="rId2"/>
          <a:stretch>
            <a:fillRect/>
          </a:stretch>
        </p:blipFill>
        <p:spPr>
          <a:xfrm>
            <a:off x="0" y="896815"/>
            <a:ext cx="5669704" cy="1744524"/>
          </a:xfrm>
          <a:prstGeom prst="rect">
            <a:avLst/>
          </a:prstGeom>
        </p:spPr>
      </p:pic>
      <p:pic>
        <p:nvPicPr>
          <p:cNvPr id="6" name="图片 5"/>
          <p:cNvPicPr>
            <a:picLocks noChangeAspect="1"/>
          </p:cNvPicPr>
          <p:nvPr/>
        </p:nvPicPr>
        <p:blipFill>
          <a:blip r:embed="rId3"/>
          <a:stretch>
            <a:fillRect/>
          </a:stretch>
        </p:blipFill>
        <p:spPr>
          <a:xfrm>
            <a:off x="0" y="2690398"/>
            <a:ext cx="5669704" cy="1548974"/>
          </a:xfrm>
          <a:prstGeom prst="rect">
            <a:avLst/>
          </a:prstGeom>
        </p:spPr>
      </p:pic>
      <p:pic>
        <p:nvPicPr>
          <p:cNvPr id="7" name="图片 6"/>
          <p:cNvPicPr>
            <a:picLocks noChangeAspect="1"/>
          </p:cNvPicPr>
          <p:nvPr/>
        </p:nvPicPr>
        <p:blipFill>
          <a:blip r:embed="rId4"/>
          <a:stretch>
            <a:fillRect/>
          </a:stretch>
        </p:blipFill>
        <p:spPr>
          <a:xfrm>
            <a:off x="220663" y="4563006"/>
            <a:ext cx="3956858" cy="1783726"/>
          </a:xfrm>
          <a:prstGeom prst="rect">
            <a:avLst/>
          </a:prstGeom>
        </p:spPr>
      </p:pic>
      <p:pic>
        <p:nvPicPr>
          <p:cNvPr id="8" name="图片 7"/>
          <p:cNvPicPr>
            <a:picLocks noChangeAspect="1"/>
          </p:cNvPicPr>
          <p:nvPr/>
        </p:nvPicPr>
        <p:blipFill>
          <a:blip r:embed="rId5"/>
          <a:stretch>
            <a:fillRect/>
          </a:stretch>
        </p:blipFill>
        <p:spPr>
          <a:xfrm>
            <a:off x="4739027" y="4602302"/>
            <a:ext cx="4463162" cy="1744430"/>
          </a:xfrm>
          <a:prstGeom prst="rect">
            <a:avLst/>
          </a:prstGeom>
        </p:spPr>
      </p:pic>
    </p:spTree>
    <p:extLst>
      <p:ext uri="{BB962C8B-B14F-4D97-AF65-F5344CB8AC3E}">
        <p14:creationId xmlns:p14="http://schemas.microsoft.com/office/powerpoint/2010/main" val="1418769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4786" y="4879730"/>
            <a:ext cx="8801100" cy="1811215"/>
          </a:xfrm>
        </p:spPr>
        <p:txBody>
          <a:bodyPr>
            <a:noAutofit/>
          </a:bodyPr>
          <a:lstStyle/>
          <a:p>
            <a:r>
              <a:rPr lang="zh-CN" altLang="en-US" sz="2000" dirty="0">
                <a:solidFill>
                  <a:schemeClr val="tx1"/>
                </a:solidFill>
                <a:latin typeface="宋体" panose="02010600030101010101" pitchFamily="2" charset="-122"/>
                <a:ea typeface="宋体" panose="02010600030101010101" pitchFamily="2" charset="-122"/>
              </a:rPr>
              <a:t>高分  </a:t>
            </a:r>
            <a:r>
              <a:rPr lang="en-US" altLang="zh-CN" sz="2000" dirty="0">
                <a:solidFill>
                  <a:schemeClr val="tx1"/>
                </a:solidFill>
                <a:latin typeface="宋体" panose="02010600030101010101" pitchFamily="2" charset="-122"/>
                <a:ea typeface="宋体" panose="0201060003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碟</a:t>
            </a:r>
            <a:r>
              <a:rPr lang="zh-CN" altLang="en-US" sz="2000" dirty="0" smtClean="0">
                <a:solidFill>
                  <a:schemeClr val="tx1"/>
                </a:solidFill>
                <a:latin typeface="宋体" panose="02010600030101010101" pitchFamily="2" charset="-122"/>
                <a:ea typeface="宋体" panose="02010600030101010101" pitchFamily="2" charset="-122"/>
              </a:rPr>
              <a:t>盖的</a:t>
            </a:r>
            <a:r>
              <a:rPr lang="zh-CN" altLang="en-US" sz="2000" dirty="0">
                <a:solidFill>
                  <a:schemeClr val="tx1"/>
                </a:solidFill>
                <a:latin typeface="宋体" panose="02010600030101010101" pitchFamily="2" charset="-122"/>
                <a:ea typeface="宋体" panose="02010600030101010101" pitchFamily="2" charset="-122"/>
              </a:rPr>
              <a:t>一种状态</a:t>
            </a:r>
            <a:r>
              <a:rPr lang="zh-CN" altLang="en-US" sz="2000" dirty="0" smtClean="0">
                <a:solidFill>
                  <a:schemeClr val="tx1"/>
                </a:solidFill>
                <a:latin typeface="宋体" panose="02010600030101010101" pitchFamily="2" charset="-122"/>
                <a:ea typeface="宋体" panose="02010600030101010101" pitchFamily="2" charset="-122"/>
              </a:rPr>
              <a:t>。碟盖的套芯接触顶杆，同</a:t>
            </a:r>
            <a:r>
              <a:rPr lang="zh-CN" altLang="en-US" sz="2000" dirty="0">
                <a:solidFill>
                  <a:schemeClr val="tx1"/>
                </a:solidFill>
                <a:latin typeface="宋体" panose="02010600030101010101" pitchFamily="2" charset="-122"/>
                <a:ea typeface="宋体" panose="02010600030101010101" pitchFamily="2" charset="-122"/>
              </a:rPr>
              <a:t>时</a:t>
            </a:r>
            <a:r>
              <a:rPr lang="zh-CN" altLang="en-US" sz="2000" dirty="0" smtClean="0">
                <a:solidFill>
                  <a:schemeClr val="tx1"/>
                </a:solidFill>
                <a:latin typeface="宋体" panose="02010600030101010101" pitchFamily="2" charset="-122"/>
                <a:ea typeface="宋体" panose="02010600030101010101" pitchFamily="2" charset="-122"/>
              </a:rPr>
              <a:t>此碟盖不</a:t>
            </a:r>
            <a:r>
              <a:rPr lang="zh-CN" altLang="en-US" sz="2000" dirty="0">
                <a:solidFill>
                  <a:schemeClr val="tx1"/>
                </a:solidFill>
                <a:latin typeface="宋体" panose="02010600030101010101" pitchFamily="2" charset="-122"/>
                <a:ea typeface="宋体" panose="02010600030101010101" pitchFamily="2" charset="-122"/>
              </a:rPr>
              <a:t>接触任</a:t>
            </a:r>
            <a:r>
              <a:rPr lang="zh-CN" altLang="en-US" sz="2000" dirty="0" smtClean="0">
                <a:solidFill>
                  <a:schemeClr val="tx1"/>
                </a:solidFill>
                <a:latin typeface="宋体" panose="02010600030101010101" pitchFamily="2" charset="-122"/>
                <a:ea typeface="宋体" panose="02010600030101010101" pitchFamily="2" charset="-122"/>
              </a:rPr>
              <a:t>何场</a:t>
            </a:r>
            <a:r>
              <a:rPr lang="zh-CN" altLang="en-US" sz="2000" dirty="0">
                <a:solidFill>
                  <a:schemeClr val="tx1"/>
                </a:solidFill>
                <a:latin typeface="宋体" panose="02010600030101010101" pitchFamily="2" charset="-122"/>
                <a:ea typeface="宋体" panose="02010600030101010101" pitchFamily="2" charset="-122"/>
              </a:rPr>
              <a:t>地要</a:t>
            </a:r>
            <a:r>
              <a:rPr lang="zh-CN" altLang="en-US" sz="2000" dirty="0" smtClean="0">
                <a:solidFill>
                  <a:schemeClr val="tx1"/>
                </a:solidFill>
                <a:latin typeface="宋体" panose="02010600030101010101" pitchFamily="2" charset="-122"/>
                <a:ea typeface="宋体" panose="02010600030101010101" pitchFamily="2" charset="-122"/>
              </a:rPr>
              <a:t>素，</a:t>
            </a:r>
            <a:r>
              <a:rPr lang="zh-CN" altLang="en-US" sz="2000" dirty="0">
                <a:solidFill>
                  <a:schemeClr val="tx1"/>
                </a:solidFill>
                <a:latin typeface="宋体" panose="02010600030101010101" pitchFamily="2" charset="-122"/>
                <a:ea typeface="宋体" panose="02010600030101010101" pitchFamily="2" charset="-122"/>
              </a:rPr>
              <a:t>且不接触与</a:t>
            </a:r>
            <a:r>
              <a:rPr lang="zh-CN" altLang="en-US" sz="2000" dirty="0" smtClean="0">
                <a:solidFill>
                  <a:schemeClr val="tx1"/>
                </a:solidFill>
                <a:latin typeface="宋体" panose="02010600030101010101" pitchFamily="2" charset="-122"/>
                <a:ea typeface="宋体" panose="02010600030101010101" pitchFamily="2" charset="-122"/>
              </a:rPr>
              <a:t>此碟</a:t>
            </a:r>
            <a:r>
              <a:rPr lang="zh-CN" altLang="en-US" sz="2000" dirty="0">
                <a:solidFill>
                  <a:schemeClr val="tx1"/>
                </a:solidFill>
                <a:latin typeface="宋体" panose="02010600030101010101" pitchFamily="2" charset="-122"/>
                <a:ea typeface="宋体" panose="02010600030101010101" pitchFamily="2" charset="-122"/>
              </a:rPr>
              <a:t>盖</a:t>
            </a:r>
            <a:br>
              <a:rPr lang="zh-CN" altLang="en-US" sz="2000" dirty="0">
                <a:solidFill>
                  <a:schemeClr val="tx1"/>
                </a:solidFill>
                <a:latin typeface="宋体" panose="02010600030101010101" pitchFamily="2" charset="-122"/>
                <a:ea typeface="宋体" panose="02010600030101010101" pitchFamily="2" charset="-122"/>
              </a:rPr>
            </a:br>
            <a:r>
              <a:rPr lang="zh-CN" altLang="en-US" sz="2000" dirty="0">
                <a:solidFill>
                  <a:schemeClr val="tx1"/>
                </a:solidFill>
                <a:latin typeface="宋体" panose="02010600030101010101" pitchFamily="2" charset="-122"/>
                <a:ea typeface="宋体" panose="02010600030101010101" pitchFamily="2" charset="-122"/>
              </a:rPr>
              <a:t>得</a:t>
            </a:r>
            <a:r>
              <a:rPr lang="zh-CN" altLang="en-US" sz="2000" dirty="0" smtClean="0">
                <a:solidFill>
                  <a:schemeClr val="tx1"/>
                </a:solidFill>
                <a:latin typeface="宋体" panose="02010600030101010101" pitchFamily="2" charset="-122"/>
                <a:ea typeface="宋体" panose="02010600030101010101" pitchFamily="2" charset="-122"/>
              </a:rPr>
              <a:t>分颜</a:t>
            </a:r>
            <a:r>
              <a:rPr lang="zh-CN" altLang="en-US" sz="2000" dirty="0">
                <a:solidFill>
                  <a:schemeClr val="tx1"/>
                </a:solidFill>
                <a:latin typeface="宋体" panose="02010600030101010101" pitchFamily="2" charset="-122"/>
                <a:ea typeface="宋体" panose="02010600030101010101" pitchFamily="2" charset="-122"/>
              </a:rPr>
              <a:t>色相同的对</a:t>
            </a:r>
            <a:r>
              <a:rPr lang="zh-CN" altLang="en-US" sz="2000" dirty="0" smtClean="0">
                <a:solidFill>
                  <a:schemeClr val="tx1"/>
                </a:solidFill>
                <a:latin typeface="宋体" panose="02010600030101010101" pitchFamily="2" charset="-122"/>
                <a:ea typeface="宋体" panose="02010600030101010101" pitchFamily="2" charset="-122"/>
              </a:rPr>
              <a:t>应联队的机</a:t>
            </a:r>
            <a:r>
              <a:rPr lang="zh-CN" altLang="en-US" sz="2000" dirty="0">
                <a:solidFill>
                  <a:schemeClr val="tx1"/>
                </a:solidFill>
                <a:latin typeface="宋体" panose="02010600030101010101" pitchFamily="2" charset="-122"/>
                <a:ea typeface="宋体" panose="02010600030101010101" pitchFamily="2" charset="-122"/>
              </a:rPr>
              <a:t>器</a:t>
            </a:r>
            <a:r>
              <a:rPr lang="zh-CN" altLang="en-US" sz="2000" dirty="0" smtClean="0">
                <a:solidFill>
                  <a:schemeClr val="tx1"/>
                </a:solidFill>
                <a:latin typeface="宋体" panose="02010600030101010101" pitchFamily="2" charset="-122"/>
                <a:ea typeface="宋体" panose="02010600030101010101" pitchFamily="2" charset="-122"/>
              </a:rPr>
              <a:t>人，</a:t>
            </a:r>
            <a:r>
              <a:rPr lang="zh-CN" altLang="en-US" sz="2000" dirty="0">
                <a:solidFill>
                  <a:schemeClr val="tx1"/>
                </a:solidFill>
                <a:latin typeface="宋体" panose="02010600030101010101" pitchFamily="2" charset="-122"/>
                <a:ea typeface="宋体" panose="02010600030101010101" pitchFamily="2" charset="-122"/>
              </a:rPr>
              <a:t>即视为</a:t>
            </a:r>
            <a:r>
              <a:rPr lang="zh-CN" altLang="en-US" sz="2000" dirty="0" smtClean="0">
                <a:solidFill>
                  <a:schemeClr val="tx1"/>
                </a:solidFill>
                <a:latin typeface="宋体" panose="02010600030101010101" pitchFamily="2" charset="-122"/>
                <a:ea typeface="宋体" panose="02010600030101010101" pitchFamily="2" charset="-122"/>
              </a:rPr>
              <a:t>此碟盖得高分。与碟盖上</a:t>
            </a:r>
            <a:r>
              <a:rPr lang="zh-CN" altLang="en-US" sz="2000" dirty="0">
                <a:solidFill>
                  <a:schemeClr val="tx1"/>
                </a:solidFill>
                <a:latin typeface="宋体" panose="02010600030101010101" pitchFamily="2" charset="-122"/>
                <a:ea typeface="宋体" panose="02010600030101010101" pitchFamily="2" charset="-122"/>
              </a:rPr>
              <a:t>表面颜色相同</a:t>
            </a:r>
            <a:r>
              <a:rPr lang="zh-CN" altLang="en-US" sz="2000" dirty="0" smtClean="0">
                <a:solidFill>
                  <a:schemeClr val="tx1"/>
                </a:solidFill>
                <a:latin typeface="宋体" panose="02010600030101010101" pitchFamily="2" charset="-122"/>
                <a:ea typeface="宋体" panose="02010600030101010101" pitchFamily="2" charset="-122"/>
              </a:rPr>
              <a:t>的联队获得高分，此时碟盖另</a:t>
            </a:r>
            <a:r>
              <a:rPr lang="zh-CN" altLang="en-US" sz="2000" dirty="0">
                <a:solidFill>
                  <a:schemeClr val="tx1"/>
                </a:solidFill>
                <a:latin typeface="宋体" panose="02010600030101010101" pitchFamily="2" charset="-122"/>
                <a:ea typeface="宋体" panose="02010600030101010101" pitchFamily="2" charset="-122"/>
              </a:rPr>
              <a:t>一面</a:t>
            </a:r>
            <a:r>
              <a:rPr lang="zh-CN" altLang="en-US" sz="2000" dirty="0" smtClean="0">
                <a:solidFill>
                  <a:schemeClr val="tx1"/>
                </a:solidFill>
                <a:latin typeface="宋体" panose="02010600030101010101" pitchFamily="2" charset="-122"/>
                <a:ea typeface="宋体" panose="02010600030101010101" pitchFamily="2" charset="-122"/>
              </a:rPr>
              <a:t>的套芯需</a:t>
            </a:r>
            <a:r>
              <a:rPr lang="zh-CN" altLang="en-US" sz="2000" dirty="0">
                <a:solidFill>
                  <a:schemeClr val="tx1"/>
                </a:solidFill>
                <a:latin typeface="宋体" panose="02010600030101010101" pitchFamily="2" charset="-122"/>
                <a:ea typeface="宋体" panose="02010600030101010101" pitchFamily="2" charset="-122"/>
              </a:rPr>
              <a:t>接</a:t>
            </a:r>
            <a:r>
              <a:rPr lang="zh-CN" altLang="en-US" sz="2000" dirty="0" smtClean="0">
                <a:solidFill>
                  <a:schemeClr val="tx1"/>
                </a:solidFill>
                <a:latin typeface="宋体" panose="02010600030101010101" pitchFamily="2" charset="-122"/>
                <a:ea typeface="宋体" panose="02010600030101010101" pitchFamily="2" charset="-122"/>
              </a:rPr>
              <a:t>触顶</a:t>
            </a:r>
            <a:r>
              <a:rPr lang="zh-CN" altLang="en-US" sz="2000" dirty="0">
                <a:solidFill>
                  <a:schemeClr val="tx1"/>
                </a:solidFill>
                <a:latin typeface="宋体" panose="02010600030101010101" pitchFamily="2" charset="-122"/>
                <a:ea typeface="宋体" panose="02010600030101010101" pitchFamily="2" charset="-122"/>
              </a:rPr>
              <a:t>杆 </a:t>
            </a:r>
          </a:p>
        </p:txBody>
      </p:sp>
      <p:pic>
        <p:nvPicPr>
          <p:cNvPr id="4" name="图片 3"/>
          <p:cNvPicPr>
            <a:picLocks noChangeAspect="1"/>
          </p:cNvPicPr>
          <p:nvPr/>
        </p:nvPicPr>
        <p:blipFill>
          <a:blip r:embed="rId2"/>
          <a:stretch>
            <a:fillRect/>
          </a:stretch>
        </p:blipFill>
        <p:spPr>
          <a:xfrm>
            <a:off x="191965" y="0"/>
            <a:ext cx="11868150" cy="4638675"/>
          </a:xfrm>
          <a:prstGeom prst="rect">
            <a:avLst/>
          </a:prstGeom>
        </p:spPr>
      </p:pic>
    </p:spTree>
    <p:extLst>
      <p:ext uri="{BB962C8B-B14F-4D97-AF65-F5344CB8AC3E}">
        <p14:creationId xmlns:p14="http://schemas.microsoft.com/office/powerpoint/2010/main" val="163163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4255" y="219808"/>
            <a:ext cx="1820008" cy="1090246"/>
          </a:xfrm>
        </p:spPr>
        <p:txBody>
          <a:bodyPr/>
          <a:lstStyle/>
          <a:p>
            <a:r>
              <a:rPr lang="zh-CN" altLang="en-US" dirty="0" smtClean="0"/>
              <a:t>记分</a:t>
            </a:r>
            <a:endParaRPr lang="zh-CN" altLang="en-US" dirty="0"/>
          </a:p>
        </p:txBody>
      </p:sp>
      <p:pic>
        <p:nvPicPr>
          <p:cNvPr id="5" name="图片 4"/>
          <p:cNvPicPr>
            <a:picLocks noChangeAspect="1"/>
          </p:cNvPicPr>
          <p:nvPr/>
        </p:nvPicPr>
        <p:blipFill>
          <a:blip r:embed="rId2"/>
          <a:stretch>
            <a:fillRect/>
          </a:stretch>
        </p:blipFill>
        <p:spPr>
          <a:xfrm>
            <a:off x="3698752" y="1162895"/>
            <a:ext cx="8493248" cy="5196620"/>
          </a:xfrm>
          <a:prstGeom prst="rect">
            <a:avLst/>
          </a:prstGeom>
        </p:spPr>
      </p:pic>
      <p:sp>
        <p:nvSpPr>
          <p:cNvPr id="4" name="文本框 3"/>
          <p:cNvSpPr txBox="1"/>
          <p:nvPr/>
        </p:nvSpPr>
        <p:spPr>
          <a:xfrm>
            <a:off x="197828" y="1013643"/>
            <a:ext cx="4492869" cy="5909310"/>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自动赛时</a:t>
            </a:r>
            <a:r>
              <a:rPr lang="zh-CN" altLang="en-US" dirty="0" smtClean="0">
                <a:latin typeface="宋体" panose="02010600030101010101" pitchFamily="2" charset="-122"/>
                <a:ea typeface="宋体" panose="02010600030101010101" pitchFamily="2" charset="-122"/>
              </a:rPr>
              <a:t>段记</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个切换的高转旗记 </a:t>
            </a:r>
            <a:r>
              <a:rPr lang="en-US" altLang="zh-CN" dirty="0">
                <a:latin typeface="宋体" panose="02010600030101010101" pitchFamily="2" charset="-122"/>
                <a:ea typeface="宋体" panose="02010600030101010101" pitchFamily="2" charset="-122"/>
              </a:rPr>
              <a:t>2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个切换的低转旗记 </a:t>
            </a:r>
            <a:r>
              <a:rPr lang="en-US" altLang="zh-CN" dirty="0">
                <a:latin typeface="宋体" panose="02010600030101010101" pitchFamily="2" charset="-122"/>
                <a:ea typeface="宋体" panose="02010600030101010101" pitchFamily="2" charset="-122"/>
              </a:rPr>
              <a:t>1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每个</a:t>
            </a:r>
            <a:r>
              <a:rPr lang="zh-CN" altLang="en-US" dirty="0" smtClean="0">
                <a:latin typeface="宋体" panose="02010600030101010101" pitchFamily="2" charset="-122"/>
                <a:ea typeface="宋体" panose="02010600030101010101" pitchFamily="2" charset="-122"/>
              </a:rPr>
              <a:t>得高分的碟盖记 </a:t>
            </a:r>
            <a:r>
              <a:rPr lang="en-US" altLang="zh-CN" dirty="0">
                <a:latin typeface="宋体" panose="02010600030101010101" pitchFamily="2" charset="-122"/>
                <a:ea typeface="宋体" panose="02010600030101010101" pitchFamily="2" charset="-122"/>
              </a:rPr>
              <a:t>2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每个</a:t>
            </a:r>
            <a:r>
              <a:rPr lang="zh-CN" altLang="en-US" dirty="0" smtClean="0">
                <a:latin typeface="宋体" panose="02010600030101010101" pitchFamily="2" charset="-122"/>
                <a:ea typeface="宋体" panose="02010600030101010101" pitchFamily="2" charset="-122"/>
              </a:rPr>
              <a:t>得低分的碟盖记 </a:t>
            </a:r>
            <a:r>
              <a:rPr lang="en-US" altLang="zh-CN" dirty="0">
                <a:latin typeface="宋体" panose="02010600030101010101" pitchFamily="2" charset="-122"/>
                <a:ea typeface="宋体" panose="02010600030101010101" pitchFamily="2" charset="-122"/>
              </a:rPr>
              <a:t>1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台联</a:t>
            </a:r>
            <a:r>
              <a:rPr lang="zh-CN" altLang="en-US" dirty="0">
                <a:latin typeface="宋体" panose="02010600030101010101" pitchFamily="2" charset="-122"/>
                <a:ea typeface="宋体" panose="02010600030101010101" pitchFamily="2" charset="-122"/>
              </a:rPr>
              <a:t>队停</a:t>
            </a:r>
            <a:r>
              <a:rPr lang="zh-CN" altLang="en-US" dirty="0" smtClean="0">
                <a:latin typeface="宋体" panose="02010600030101010101" pitchFamily="2" charset="-122"/>
                <a:ea typeface="宋体" panose="02010600030101010101" pitchFamily="2" charset="-122"/>
              </a:rPr>
              <a:t>泊的机</a:t>
            </a:r>
            <a:r>
              <a:rPr lang="zh-CN" altLang="en-US" dirty="0">
                <a:latin typeface="宋体" panose="02010600030101010101" pitchFamily="2" charset="-122"/>
                <a:ea typeface="宋体" panose="02010600030101010101" pitchFamily="2" charset="-122"/>
              </a:rPr>
              <a:t>器人 记 </a:t>
            </a:r>
            <a:r>
              <a:rPr lang="en-US" altLang="zh-CN" dirty="0">
                <a:latin typeface="宋体" panose="02010600030101010101" pitchFamily="2" charset="-122"/>
                <a:ea typeface="宋体" panose="02010600030101010101" pitchFamily="2" charset="-122"/>
              </a:rPr>
              <a:t>3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赢</a:t>
            </a:r>
            <a:r>
              <a:rPr lang="zh-CN" altLang="en-US" dirty="0" smtClean="0">
                <a:latin typeface="宋体" panose="02010600030101010101" pitchFamily="2" charset="-122"/>
                <a:ea typeface="宋体" panose="02010600030101010101" pitchFamily="2" charset="-122"/>
              </a:rPr>
              <a:t>得自</a:t>
            </a:r>
            <a:r>
              <a:rPr lang="zh-CN" altLang="en-US" dirty="0">
                <a:latin typeface="宋体" panose="02010600030101010101" pitchFamily="2" charset="-122"/>
                <a:ea typeface="宋体" panose="02010600030101010101" pitchFamily="2" charset="-122"/>
              </a:rPr>
              <a:t>动时段奖励</a:t>
            </a:r>
            <a:r>
              <a:rPr lang="zh-CN" altLang="en-US" dirty="0" smtClean="0">
                <a:latin typeface="宋体" panose="02010600030101010101" pitchFamily="2" charset="-122"/>
                <a:ea typeface="宋体" panose="02010600030101010101" pitchFamily="2" charset="-122"/>
              </a:rPr>
              <a:t>分的联队记 </a:t>
            </a:r>
            <a:r>
              <a:rPr lang="en-US" altLang="zh-CN" dirty="0">
                <a:latin typeface="宋体" panose="02010600030101010101" pitchFamily="2" charset="-122"/>
                <a:ea typeface="宋体" panose="02010600030101010101" pitchFamily="2" charset="-122"/>
              </a:rPr>
              <a:t>4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手动控制时</a:t>
            </a:r>
            <a:r>
              <a:rPr lang="zh-CN" altLang="en-US" dirty="0" smtClean="0">
                <a:latin typeface="宋体" panose="02010600030101010101" pitchFamily="2" charset="-122"/>
                <a:ea typeface="宋体" panose="02010600030101010101" pitchFamily="2" charset="-122"/>
              </a:rPr>
              <a:t>段记</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个切换的高转旗记 </a:t>
            </a:r>
            <a:r>
              <a:rPr lang="en-US" altLang="zh-CN" dirty="0">
                <a:latin typeface="宋体" panose="02010600030101010101" pitchFamily="2" charset="-122"/>
                <a:ea typeface="宋体" panose="02010600030101010101" pitchFamily="2" charset="-122"/>
              </a:rPr>
              <a:t>2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个切换的低转旗记 </a:t>
            </a:r>
            <a:r>
              <a:rPr lang="en-US" altLang="zh-CN" dirty="0">
                <a:latin typeface="宋体" panose="02010600030101010101" pitchFamily="2" charset="-122"/>
                <a:ea typeface="宋体" panose="02010600030101010101" pitchFamily="2" charset="-122"/>
              </a:rPr>
              <a:t>1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每个</a:t>
            </a:r>
            <a:r>
              <a:rPr lang="zh-CN" altLang="en-US" dirty="0" smtClean="0">
                <a:latin typeface="宋体" panose="02010600030101010101" pitchFamily="2" charset="-122"/>
                <a:ea typeface="宋体" panose="02010600030101010101" pitchFamily="2" charset="-122"/>
              </a:rPr>
              <a:t>得高分的碟盖记 </a:t>
            </a:r>
            <a:r>
              <a:rPr lang="en-US" altLang="zh-CN" dirty="0">
                <a:latin typeface="宋体" panose="02010600030101010101" pitchFamily="2" charset="-122"/>
                <a:ea typeface="宋体" panose="02010600030101010101" pitchFamily="2" charset="-122"/>
              </a:rPr>
              <a:t>2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每个</a:t>
            </a:r>
            <a:r>
              <a:rPr lang="zh-CN" altLang="en-US" dirty="0" smtClean="0">
                <a:latin typeface="宋体" panose="02010600030101010101" pitchFamily="2" charset="-122"/>
                <a:ea typeface="宋体" panose="02010600030101010101" pitchFamily="2" charset="-122"/>
              </a:rPr>
              <a:t>得低分的碟盖记 </a:t>
            </a:r>
            <a:r>
              <a:rPr lang="en-US" altLang="zh-CN" dirty="0">
                <a:latin typeface="宋体" panose="02010600030101010101" pitchFamily="2" charset="-122"/>
                <a:ea typeface="宋体" panose="02010600030101010101" pitchFamily="2" charset="-122"/>
              </a:rPr>
              <a:t>1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台联</a:t>
            </a:r>
            <a:r>
              <a:rPr lang="zh-CN" altLang="en-US" dirty="0">
                <a:latin typeface="宋体" panose="02010600030101010101" pitchFamily="2" charset="-122"/>
                <a:ea typeface="宋体" panose="02010600030101010101" pitchFamily="2" charset="-122"/>
              </a:rPr>
              <a:t>队停</a:t>
            </a:r>
            <a:r>
              <a:rPr lang="zh-CN" altLang="en-US" dirty="0" smtClean="0">
                <a:latin typeface="宋体" panose="02010600030101010101" pitchFamily="2" charset="-122"/>
                <a:ea typeface="宋体" panose="02010600030101010101" pitchFamily="2" charset="-122"/>
              </a:rPr>
              <a:t>泊的机</a:t>
            </a:r>
            <a:r>
              <a:rPr lang="zh-CN" altLang="en-US" dirty="0">
                <a:latin typeface="宋体" panose="02010600030101010101" pitchFamily="2" charset="-122"/>
                <a:ea typeface="宋体" panose="02010600030101010101" pitchFamily="2" charset="-122"/>
              </a:rPr>
              <a:t>器</a:t>
            </a:r>
            <a:r>
              <a:rPr lang="zh-CN" altLang="en-US" dirty="0" smtClean="0">
                <a:latin typeface="宋体" panose="02010600030101010101" pitchFamily="2" charset="-122"/>
                <a:ea typeface="宋体" panose="02010600030101010101" pitchFamily="2" charset="-122"/>
              </a:rPr>
              <a:t>人记 </a:t>
            </a:r>
            <a:r>
              <a:rPr lang="en-US" altLang="zh-CN" dirty="0">
                <a:latin typeface="宋体" panose="02010600030101010101" pitchFamily="2" charset="-122"/>
                <a:ea typeface="宋体" panose="02010600030101010101" pitchFamily="2" charset="-122"/>
              </a:rPr>
              <a:t>3 </a:t>
            </a:r>
            <a:r>
              <a:rPr lang="zh-CN" altLang="en-US" dirty="0">
                <a:latin typeface="宋体" panose="02010600030101010101" pitchFamily="2" charset="-122"/>
                <a:ea typeface="宋体" panose="02010600030101010101" pitchFamily="2" charset="-122"/>
              </a:rPr>
              <a:t>分。</a:t>
            </a:r>
          </a:p>
          <a:p>
            <a:pPr>
              <a:lnSpc>
                <a:spcPct val="150000"/>
              </a:lnSpc>
            </a:pPr>
            <a:r>
              <a:rPr lang="zh-CN" altLang="en-US" dirty="0">
                <a:latin typeface="宋体" panose="02010600030101010101" pitchFamily="2" charset="-122"/>
                <a:ea typeface="宋体" panose="02010600030101010101" pitchFamily="2" charset="-122"/>
              </a:rPr>
              <a:t>●  每</a:t>
            </a:r>
            <a:r>
              <a:rPr lang="zh-CN" altLang="en-US" dirty="0" smtClean="0">
                <a:latin typeface="宋体" panose="02010600030101010101" pitchFamily="2" charset="-122"/>
                <a:ea typeface="宋体" panose="02010600030101010101" pitchFamily="2" charset="-122"/>
              </a:rPr>
              <a:t>台中</a:t>
            </a:r>
            <a:r>
              <a:rPr lang="zh-CN" altLang="en-US" dirty="0">
                <a:latin typeface="宋体" panose="02010600030101010101" pitchFamily="2" charset="-122"/>
                <a:ea typeface="宋体" panose="02010600030101010101" pitchFamily="2" charset="-122"/>
              </a:rPr>
              <a:t>央停</a:t>
            </a:r>
            <a:r>
              <a:rPr lang="zh-CN" altLang="en-US" dirty="0" smtClean="0">
                <a:latin typeface="宋体" panose="02010600030101010101" pitchFamily="2" charset="-122"/>
                <a:ea typeface="宋体" panose="02010600030101010101" pitchFamily="2" charset="-122"/>
              </a:rPr>
              <a:t>泊的机</a:t>
            </a:r>
            <a:r>
              <a:rPr lang="zh-CN" altLang="en-US" dirty="0">
                <a:latin typeface="宋体" panose="02010600030101010101" pitchFamily="2" charset="-122"/>
                <a:ea typeface="宋体" panose="02010600030101010101" pitchFamily="2" charset="-122"/>
              </a:rPr>
              <a:t>器</a:t>
            </a:r>
            <a:r>
              <a:rPr lang="zh-CN" altLang="en-US" dirty="0" smtClean="0">
                <a:latin typeface="宋体" panose="02010600030101010101" pitchFamily="2" charset="-122"/>
                <a:ea typeface="宋体" panose="02010600030101010101" pitchFamily="2" charset="-122"/>
              </a:rPr>
              <a:t>人记 </a:t>
            </a:r>
            <a:r>
              <a:rPr lang="en-US" altLang="zh-CN" dirty="0">
                <a:latin typeface="宋体" panose="02010600030101010101" pitchFamily="2" charset="-122"/>
                <a:ea typeface="宋体" panose="02010600030101010101" pitchFamily="2" charset="-122"/>
              </a:rPr>
              <a:t>6 </a:t>
            </a:r>
            <a:r>
              <a:rPr lang="zh-CN" altLang="en-US" dirty="0">
                <a:latin typeface="宋体" panose="02010600030101010101" pitchFamily="2" charset="-122"/>
                <a:ea typeface="宋体" panose="02010600030101010101" pitchFamily="2" charset="-122"/>
              </a:rPr>
              <a:t>分。</a:t>
            </a:r>
          </a:p>
        </p:txBody>
      </p:sp>
    </p:spTree>
    <p:extLst>
      <p:ext uri="{BB962C8B-B14F-4D97-AF65-F5344CB8AC3E}">
        <p14:creationId xmlns:p14="http://schemas.microsoft.com/office/powerpoint/2010/main" val="1013029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现场技术测试</a:t>
            </a:r>
            <a:endParaRPr lang="zh-CN" altLang="en-US" dirty="0"/>
          </a:p>
        </p:txBody>
      </p:sp>
      <p:sp>
        <p:nvSpPr>
          <p:cNvPr id="3" name="内容占位符 2"/>
          <p:cNvSpPr>
            <a:spLocks noGrp="1"/>
          </p:cNvSpPr>
          <p:nvPr>
            <p:ph idx="1"/>
          </p:nvPr>
        </p:nvSpPr>
        <p:spPr/>
        <p:txBody>
          <a:bodyPr/>
          <a:lstStyle/>
          <a:p>
            <a:r>
              <a:rPr lang="zh-CN" altLang="en-US" sz="3200" dirty="0" smtClean="0"/>
              <a:t>任务完成的形式</a:t>
            </a:r>
            <a:endParaRPr lang="en-US" altLang="zh-CN" sz="3200" dirty="0" smtClean="0"/>
          </a:p>
          <a:p>
            <a:r>
              <a:rPr lang="zh-CN" altLang="en-US" sz="3200" dirty="0" smtClean="0"/>
              <a:t>工程日志的提交是基础。</a:t>
            </a:r>
            <a:endParaRPr lang="en-US" altLang="zh-CN" sz="3200" dirty="0" smtClean="0"/>
          </a:p>
          <a:p>
            <a:r>
              <a:rPr lang="zh-CN" altLang="en-US" sz="3200" dirty="0" smtClean="0"/>
              <a:t>学生自带按照好程序的电脑。</a:t>
            </a:r>
            <a:endParaRPr lang="en-US" altLang="zh-CN" sz="3200" dirty="0" smtClean="0"/>
          </a:p>
          <a:p>
            <a:r>
              <a:rPr lang="zh-CN" altLang="en-US" sz="3200" dirty="0" smtClean="0"/>
              <a:t>考量目的：提高学生自主编程，以及对机器人结构的了解。</a:t>
            </a:r>
            <a:endParaRPr lang="en-US" altLang="zh-CN" sz="3200" dirty="0" smtClean="0"/>
          </a:p>
          <a:p>
            <a:r>
              <a:rPr lang="zh-CN" altLang="en-US" sz="3200" dirty="0" smtClean="0"/>
              <a:t>比赛现场由裁判长负责解释</a:t>
            </a:r>
            <a:endParaRPr lang="zh-CN" altLang="en-US" sz="3200" dirty="0"/>
          </a:p>
        </p:txBody>
      </p:sp>
    </p:spTree>
    <p:extLst>
      <p:ext uri="{BB962C8B-B14F-4D97-AF65-F5344CB8AC3E}">
        <p14:creationId xmlns:p14="http://schemas.microsoft.com/office/powerpoint/2010/main" val="1708402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677863" y="609600"/>
            <a:ext cx="8596312" cy="666750"/>
          </a:xfrm>
        </p:spPr>
        <p:txBody>
          <a:bodyPr/>
          <a:lstStyle/>
          <a:p>
            <a:pPr eaLnBrk="1" hangingPunct="1"/>
            <a:r>
              <a:rPr lang="zh-CN" altLang="en-US" smtClean="0">
                <a:cs typeface="方正姚体"/>
              </a:rPr>
              <a:t>目录</a:t>
            </a:r>
          </a:p>
        </p:txBody>
      </p:sp>
      <p:pic>
        <p:nvPicPr>
          <p:cNvPr id="37891"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内容占位符 2"/>
          <p:cNvSpPr>
            <a:spLocks noGrp="1"/>
          </p:cNvSpPr>
          <p:nvPr>
            <p:ph idx="1"/>
          </p:nvPr>
        </p:nvSpPr>
        <p:spPr>
          <a:xfrm>
            <a:off x="1995488" y="2390775"/>
            <a:ext cx="7532687" cy="2076450"/>
          </a:xfrm>
        </p:spPr>
        <p:txBody>
          <a:bodyPr/>
          <a:lstStyle/>
          <a:p>
            <a:pPr marL="0" indent="0" algn="ctr" eaLnBrk="1" hangingPunct="1">
              <a:buFont typeface="Wingdings 3" panose="05040102010807070707" pitchFamily="18" charset="2"/>
              <a:buNone/>
              <a:defRPr/>
            </a:pPr>
            <a:r>
              <a:rPr lang="zh-CN" altLang="en-US" sz="13800" dirty="0" smtClean="0">
                <a:solidFill>
                  <a:srgbClr val="FF0000"/>
                </a:solidFill>
                <a:cs typeface="华文新魏"/>
              </a:rPr>
              <a:t>谢谢大家！</a:t>
            </a:r>
            <a:endParaRPr lang="en-US" altLang="zh-CN" sz="13800" dirty="0" smtClean="0">
              <a:solidFill>
                <a:srgbClr val="FF0000"/>
              </a:solidFill>
              <a:cs typeface="华文新魏"/>
            </a:endParaRPr>
          </a:p>
          <a:p>
            <a:pPr eaLnBrk="1" hangingPunct="1">
              <a:defRPr/>
            </a:pPr>
            <a:endParaRPr lang="en-US" altLang="zh-CN" dirty="0" smtClean="0">
              <a:cs typeface="华文新魏"/>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 y="677008"/>
            <a:ext cx="12203207" cy="6180992"/>
          </a:xfrm>
          <a:prstGeom prst="rect">
            <a:avLst/>
          </a:prstGeom>
        </p:spPr>
      </p:pic>
      <p:sp>
        <p:nvSpPr>
          <p:cNvPr id="2" name="标题 1"/>
          <p:cNvSpPr>
            <a:spLocks noGrp="1"/>
          </p:cNvSpPr>
          <p:nvPr>
            <p:ph type="title"/>
          </p:nvPr>
        </p:nvSpPr>
        <p:spPr>
          <a:xfrm>
            <a:off x="458056" y="205154"/>
            <a:ext cx="8596312" cy="709246"/>
          </a:xfrm>
        </p:spPr>
        <p:txBody>
          <a:bodyPr/>
          <a:lstStyle/>
          <a:p>
            <a:r>
              <a:rPr lang="zh-CN" altLang="en-US" dirty="0" smtClean="0"/>
              <a:t>场地正视图</a:t>
            </a:r>
            <a:endParaRPr lang="zh-CN" altLang="en-US" dirty="0"/>
          </a:p>
        </p:txBody>
      </p:sp>
    </p:spTree>
    <p:extLst>
      <p:ext uri="{BB962C8B-B14F-4D97-AF65-F5344CB8AC3E}">
        <p14:creationId xmlns:p14="http://schemas.microsoft.com/office/powerpoint/2010/main" val="41043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560" y="90854"/>
            <a:ext cx="8588375" cy="647700"/>
          </a:xfrm>
        </p:spPr>
        <p:txBody>
          <a:bodyPr/>
          <a:lstStyle/>
          <a:p>
            <a:r>
              <a:rPr lang="zh-CN" altLang="en-US" dirty="0" smtClean="0"/>
              <a:t>场地俯视图</a:t>
            </a:r>
            <a:endParaRPr lang="zh-CN" altLang="en-US" dirty="0"/>
          </a:p>
        </p:txBody>
      </p:sp>
      <p:pic>
        <p:nvPicPr>
          <p:cNvPr id="4" name="图片 3"/>
          <p:cNvPicPr>
            <a:picLocks noChangeAspect="1"/>
          </p:cNvPicPr>
          <p:nvPr/>
        </p:nvPicPr>
        <p:blipFill>
          <a:blip r:embed="rId2"/>
          <a:stretch>
            <a:fillRect/>
          </a:stretch>
        </p:blipFill>
        <p:spPr>
          <a:xfrm>
            <a:off x="6448" y="680365"/>
            <a:ext cx="9372600" cy="7362825"/>
          </a:xfrm>
          <a:prstGeom prst="rect">
            <a:avLst/>
          </a:prstGeom>
        </p:spPr>
      </p:pic>
      <p:sp>
        <p:nvSpPr>
          <p:cNvPr id="3" name="矩形 2"/>
          <p:cNvSpPr/>
          <p:nvPr/>
        </p:nvSpPr>
        <p:spPr>
          <a:xfrm>
            <a:off x="8739446" y="986091"/>
            <a:ext cx="3452554" cy="1667123"/>
          </a:xfrm>
          <a:prstGeom prst="rect">
            <a:avLst/>
          </a:prstGeom>
        </p:spPr>
        <p:txBody>
          <a:bodyPr wrap="square">
            <a:spAutoFit/>
          </a:bodyPr>
          <a:lstStyle/>
          <a:p>
            <a:pPr>
              <a:lnSpc>
                <a:spcPct val="200000"/>
              </a:lnSpc>
            </a:pPr>
            <a:r>
              <a:rPr lang="en-US" altLang="zh-CN" b="1" kern="100" dirty="0">
                <a:latin typeface="Times New Roman" panose="02020603050405020304" pitchFamily="18" charset="0"/>
                <a:ea typeface="宋体" panose="02010600030101010101" pitchFamily="2" charset="-122"/>
              </a:rPr>
              <a:t>3600mm×3600mm</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的比赛场地四周有高约</a:t>
            </a:r>
            <a:r>
              <a:rPr lang="en-US" altLang="zh-CN" b="1" kern="100" dirty="0">
                <a:latin typeface="Times New Roman" panose="02020603050405020304" pitchFamily="18" charset="0"/>
                <a:ea typeface="宋体" panose="02010600030101010101" pitchFamily="2" charset="-122"/>
              </a:rPr>
              <a:t>282mm</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、厚</a:t>
            </a:r>
            <a:r>
              <a:rPr lang="en-US" altLang="zh-CN" b="1" kern="100" dirty="0">
                <a:latin typeface="Times New Roman" panose="02020603050405020304" pitchFamily="18" charset="0"/>
                <a:ea typeface="宋体" panose="02010600030101010101" pitchFamily="2" charset="-122"/>
              </a:rPr>
              <a:t>25</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kern="100" dirty="0">
                <a:latin typeface="Times New Roman" panose="02020603050405020304" pitchFamily="18" charset="0"/>
                <a:ea typeface="宋体" panose="02010600030101010101" pitchFamily="2" charset="-122"/>
              </a:rPr>
              <a:t>35mm</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的金属和亚克力板围栏。</a:t>
            </a:r>
            <a:endParaRPr lang="zh-CN" altLang="en-US" b="1" dirty="0"/>
          </a:p>
        </p:txBody>
      </p:sp>
    </p:spTree>
    <p:extLst>
      <p:ext uri="{BB962C8B-B14F-4D97-AF65-F5344CB8AC3E}">
        <p14:creationId xmlns:p14="http://schemas.microsoft.com/office/powerpoint/2010/main" val="210167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809" y="70338"/>
            <a:ext cx="8396654" cy="747347"/>
          </a:xfrm>
        </p:spPr>
        <p:txBody>
          <a:bodyPr/>
          <a:lstStyle/>
          <a:p>
            <a:r>
              <a:rPr lang="zh-CN" altLang="en-US" dirty="0"/>
              <a:t>弹</a:t>
            </a:r>
            <a:r>
              <a:rPr lang="zh-CN" altLang="en-US" dirty="0" smtClean="0"/>
              <a:t>球</a:t>
            </a:r>
            <a:r>
              <a:rPr lang="zh-CN" altLang="en-US" dirty="0" smtClean="0"/>
              <a:t>、</a:t>
            </a:r>
            <a:r>
              <a:rPr lang="zh-CN" altLang="en-US" dirty="0"/>
              <a:t>圆</a:t>
            </a:r>
            <a:r>
              <a:rPr lang="zh-CN" altLang="en-US" dirty="0" smtClean="0"/>
              <a:t>帽（碟盖）</a:t>
            </a:r>
            <a:r>
              <a:rPr lang="zh-CN" altLang="en-US" dirty="0" smtClean="0"/>
              <a:t> </a:t>
            </a:r>
            <a:endParaRPr lang="zh-CN" altLang="en-US" dirty="0"/>
          </a:p>
        </p:txBody>
      </p:sp>
      <p:sp>
        <p:nvSpPr>
          <p:cNvPr id="4" name="文本框 3"/>
          <p:cNvSpPr txBox="1"/>
          <p:nvPr/>
        </p:nvSpPr>
        <p:spPr>
          <a:xfrm>
            <a:off x="791310" y="1642421"/>
            <a:ext cx="2532182" cy="3693319"/>
          </a:xfrm>
          <a:prstGeom prst="rect">
            <a:avLst/>
          </a:prstGeom>
          <a:noFill/>
        </p:spPr>
        <p:txBody>
          <a:bodyPr wrap="square" rtlCol="0">
            <a:spAutoFit/>
          </a:bodyPr>
          <a:lstStyle/>
          <a:p>
            <a:r>
              <a:rPr lang="zh-CN" altLang="en-US" dirty="0"/>
              <a:t>弹球 </a:t>
            </a:r>
            <a:r>
              <a:rPr lang="en-US" altLang="zh-CN" dirty="0" smtClean="0"/>
              <a:t>–</a:t>
            </a:r>
            <a:r>
              <a:rPr lang="zh-CN" altLang="en-US" dirty="0" smtClean="0"/>
              <a:t>黄色</a:t>
            </a:r>
            <a:r>
              <a:rPr lang="zh-CN" altLang="en-US" dirty="0"/>
              <a:t>塑料球状物体。 弹</a:t>
            </a:r>
            <a:r>
              <a:rPr lang="zh-CN" altLang="en-US" dirty="0" smtClean="0"/>
              <a:t>球可</a:t>
            </a:r>
            <a:r>
              <a:rPr lang="zh-CN" altLang="en-US" dirty="0"/>
              <a:t>用</a:t>
            </a:r>
            <a:r>
              <a:rPr lang="zh-CN" altLang="en-US" dirty="0" smtClean="0"/>
              <a:t>于弹转旗得</a:t>
            </a:r>
            <a:r>
              <a:rPr lang="zh-CN" altLang="en-US" dirty="0"/>
              <a:t>分 。</a:t>
            </a:r>
          </a:p>
          <a:p>
            <a:r>
              <a:rPr lang="zh-CN" altLang="en-US" dirty="0"/>
              <a:t>碟盖 </a:t>
            </a:r>
            <a:r>
              <a:rPr lang="en-US" altLang="zh-CN" dirty="0"/>
              <a:t>–  </a:t>
            </a:r>
            <a:r>
              <a:rPr lang="zh-CN" altLang="en-US" dirty="0"/>
              <a:t>正八边形的盘状塑料道</a:t>
            </a:r>
            <a:r>
              <a:rPr lang="zh-CN" altLang="en-US" dirty="0" smtClean="0"/>
              <a:t>具。碟盖一</a:t>
            </a:r>
            <a:r>
              <a:rPr lang="zh-CN" altLang="en-US" dirty="0"/>
              <a:t>面蓝</a:t>
            </a:r>
            <a:r>
              <a:rPr lang="zh-CN" altLang="en-US" dirty="0" smtClean="0"/>
              <a:t>色、一</a:t>
            </a:r>
            <a:r>
              <a:rPr lang="zh-CN" altLang="en-US" dirty="0"/>
              <a:t>面红色，中间</a:t>
            </a:r>
            <a:r>
              <a:rPr lang="zh-CN" altLang="en-US" dirty="0" smtClean="0"/>
              <a:t>有套</a:t>
            </a:r>
            <a:r>
              <a:rPr lang="zh-CN" altLang="en-US" dirty="0"/>
              <a:t>芯 。</a:t>
            </a:r>
          </a:p>
          <a:p>
            <a:r>
              <a:rPr lang="zh-CN" altLang="en-US" dirty="0"/>
              <a:t>套芯  </a:t>
            </a:r>
            <a:r>
              <a:rPr lang="en-US" altLang="zh-CN" dirty="0"/>
              <a:t>–  </a:t>
            </a:r>
            <a:r>
              <a:rPr lang="zh-CN" altLang="en-US" dirty="0"/>
              <a:t>碟</a:t>
            </a:r>
            <a:r>
              <a:rPr lang="zh-CN" altLang="en-US" dirty="0" smtClean="0"/>
              <a:t>盖两</a:t>
            </a:r>
            <a:r>
              <a:rPr lang="zh-CN" altLang="en-US" dirty="0"/>
              <a:t>面凸出的柱状部分</a:t>
            </a:r>
            <a:r>
              <a:rPr lang="zh-CN" altLang="en-US" dirty="0" smtClean="0"/>
              <a:t>，可</a:t>
            </a:r>
            <a:r>
              <a:rPr lang="zh-CN" altLang="en-US" dirty="0"/>
              <a:t>用于得 低</a:t>
            </a:r>
            <a:r>
              <a:rPr lang="zh-CN" altLang="en-US" dirty="0" smtClean="0"/>
              <a:t>分或得高</a:t>
            </a:r>
            <a:r>
              <a:rPr lang="zh-CN" altLang="en-US" dirty="0"/>
              <a:t>分 </a:t>
            </a:r>
            <a:r>
              <a:rPr lang="zh-CN" altLang="en-US" dirty="0" smtClean="0"/>
              <a:t>。</a:t>
            </a:r>
            <a:endParaRPr lang="en-US" altLang="zh-CN" dirty="0" smtClean="0"/>
          </a:p>
          <a:p>
            <a:r>
              <a:rPr lang="zh-CN" altLang="en-US" dirty="0"/>
              <a:t>顶杆 </a:t>
            </a:r>
            <a:r>
              <a:rPr lang="en-US" altLang="zh-CN" dirty="0"/>
              <a:t>–  </a:t>
            </a:r>
            <a:r>
              <a:rPr lang="zh-CN" altLang="en-US" dirty="0"/>
              <a:t>安装在场地围栏上</a:t>
            </a:r>
            <a:r>
              <a:rPr lang="zh-CN" altLang="en-US" dirty="0" smtClean="0"/>
              <a:t>的</a:t>
            </a:r>
            <a:r>
              <a:rPr lang="en-US" altLang="zh-CN" dirty="0" smtClean="0"/>
              <a:t>6 </a:t>
            </a:r>
            <a:r>
              <a:rPr lang="zh-CN" altLang="en-US" dirty="0"/>
              <a:t>根竖直的 </a:t>
            </a:r>
            <a:r>
              <a:rPr lang="en-US" altLang="zh-CN" dirty="0"/>
              <a:t>PVC </a:t>
            </a:r>
            <a:r>
              <a:rPr lang="zh-CN" altLang="en-US" dirty="0" smtClean="0"/>
              <a:t>管可</a:t>
            </a:r>
            <a:r>
              <a:rPr lang="zh-CN" altLang="en-US" dirty="0"/>
              <a:t>用</a:t>
            </a:r>
            <a:r>
              <a:rPr lang="zh-CN" altLang="en-US" dirty="0" smtClean="0"/>
              <a:t>于碟盖的得</a:t>
            </a:r>
            <a:r>
              <a:rPr lang="zh-CN" altLang="en-US" dirty="0"/>
              <a:t>分 </a:t>
            </a:r>
            <a:r>
              <a:rPr lang="zh-CN" altLang="en-US" dirty="0" smtClean="0"/>
              <a:t>。</a:t>
            </a:r>
            <a:endParaRPr lang="zh-CN" altLang="en-US" dirty="0"/>
          </a:p>
        </p:txBody>
      </p:sp>
      <p:pic>
        <p:nvPicPr>
          <p:cNvPr id="5" name="图片 4"/>
          <p:cNvPicPr>
            <a:picLocks noChangeAspect="1"/>
          </p:cNvPicPr>
          <p:nvPr/>
        </p:nvPicPr>
        <p:blipFill>
          <a:blip r:embed="rId2"/>
          <a:stretch>
            <a:fillRect/>
          </a:stretch>
        </p:blipFill>
        <p:spPr>
          <a:xfrm>
            <a:off x="3981754" y="3129879"/>
            <a:ext cx="7258050" cy="3667125"/>
          </a:xfrm>
          <a:prstGeom prst="rect">
            <a:avLst/>
          </a:prstGeom>
        </p:spPr>
      </p:pic>
      <p:pic>
        <p:nvPicPr>
          <p:cNvPr id="6" name="图片 5"/>
          <p:cNvPicPr>
            <a:picLocks noChangeAspect="1"/>
          </p:cNvPicPr>
          <p:nvPr/>
        </p:nvPicPr>
        <p:blipFill>
          <a:blip r:embed="rId3"/>
          <a:stretch>
            <a:fillRect/>
          </a:stretch>
        </p:blipFill>
        <p:spPr>
          <a:xfrm>
            <a:off x="4518086" y="1003056"/>
            <a:ext cx="3295650" cy="2486025"/>
          </a:xfrm>
          <a:prstGeom prst="rect">
            <a:avLst/>
          </a:prstGeom>
        </p:spPr>
      </p:pic>
    </p:spTree>
    <p:extLst>
      <p:ext uri="{BB962C8B-B14F-4D97-AF65-F5344CB8AC3E}">
        <p14:creationId xmlns:p14="http://schemas.microsoft.com/office/powerpoint/2010/main" val="2356879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6185" y="61546"/>
            <a:ext cx="8818684" cy="720969"/>
          </a:xfrm>
        </p:spPr>
        <p:txBody>
          <a:bodyPr/>
          <a:lstStyle/>
          <a:p>
            <a:r>
              <a:rPr lang="zh-CN" altLang="en-US" dirty="0" smtClean="0"/>
              <a:t>场地布</a:t>
            </a:r>
            <a:r>
              <a:rPr lang="zh-CN" altLang="en-US" dirty="0"/>
              <a:t>局</a:t>
            </a:r>
          </a:p>
        </p:txBody>
      </p:sp>
      <p:sp>
        <p:nvSpPr>
          <p:cNvPr id="5" name="文本框 4"/>
          <p:cNvSpPr txBox="1"/>
          <p:nvPr/>
        </p:nvSpPr>
        <p:spPr>
          <a:xfrm>
            <a:off x="184638" y="1011115"/>
            <a:ext cx="4747846" cy="5355312"/>
          </a:xfrm>
          <a:prstGeom prst="rect">
            <a:avLst/>
          </a:prstGeom>
          <a:noFill/>
        </p:spPr>
        <p:txBody>
          <a:bodyPr wrap="square" rtlCol="0">
            <a:spAutoFit/>
          </a:bodyPr>
          <a:lstStyle/>
          <a:p>
            <a:r>
              <a:rPr lang="zh-CN" altLang="en-US" dirty="0"/>
              <a:t>每局</a:t>
            </a:r>
            <a:r>
              <a:rPr lang="zh-CN" altLang="en-US" dirty="0" smtClean="0"/>
              <a:t>“反败为胜”的赛局包</a:t>
            </a:r>
            <a:r>
              <a:rPr lang="zh-CN" altLang="en-US" dirty="0"/>
              <a:t>含如下要素：</a:t>
            </a:r>
          </a:p>
          <a:p>
            <a:r>
              <a:rPr lang="zh-CN" altLang="en-US" dirty="0"/>
              <a:t>● </a:t>
            </a:r>
            <a:r>
              <a:rPr lang="en-US" altLang="zh-CN" dirty="0"/>
              <a:t>8 </a:t>
            </a:r>
            <a:r>
              <a:rPr lang="zh-CN" altLang="en-US" dirty="0" smtClean="0"/>
              <a:t>个碟</a:t>
            </a:r>
            <a:r>
              <a:rPr lang="zh-CN" altLang="en-US" dirty="0"/>
              <a:t>盖</a:t>
            </a:r>
          </a:p>
          <a:p>
            <a:r>
              <a:rPr lang="en-US" altLang="zh-CN" dirty="0" smtClean="0"/>
              <a:t>2 </a:t>
            </a:r>
            <a:r>
              <a:rPr lang="zh-CN" altLang="en-US" dirty="0"/>
              <a:t>个初始状态为蓝方</a:t>
            </a:r>
            <a:r>
              <a:rPr lang="zh-CN" altLang="en-US" dirty="0" smtClean="0"/>
              <a:t>得低</a:t>
            </a:r>
            <a:r>
              <a:rPr lang="zh-CN" altLang="en-US" dirty="0"/>
              <a:t>分</a:t>
            </a:r>
          </a:p>
          <a:p>
            <a:r>
              <a:rPr lang="en-US" altLang="zh-CN" dirty="0" smtClean="0"/>
              <a:t>2 </a:t>
            </a:r>
            <a:r>
              <a:rPr lang="zh-CN" altLang="en-US" dirty="0"/>
              <a:t>个初始状态为红方</a:t>
            </a:r>
            <a:r>
              <a:rPr lang="zh-CN" altLang="en-US" dirty="0" smtClean="0"/>
              <a:t>得低</a:t>
            </a:r>
            <a:r>
              <a:rPr lang="zh-CN" altLang="en-US" dirty="0"/>
              <a:t>分</a:t>
            </a:r>
          </a:p>
          <a:p>
            <a:r>
              <a:rPr lang="en-US" altLang="zh-CN" dirty="0" smtClean="0"/>
              <a:t>4 </a:t>
            </a:r>
            <a:r>
              <a:rPr lang="zh-CN" altLang="en-US" dirty="0"/>
              <a:t>个初始状态</a:t>
            </a:r>
            <a:r>
              <a:rPr lang="zh-CN" altLang="en-US" dirty="0" smtClean="0"/>
              <a:t>在弹球上</a:t>
            </a:r>
            <a:r>
              <a:rPr lang="zh-CN" altLang="en-US" dirty="0"/>
              <a:t>，双方均</a:t>
            </a:r>
            <a:r>
              <a:rPr lang="zh-CN" altLang="en-US" dirty="0" smtClean="0"/>
              <a:t>不得分</a:t>
            </a:r>
            <a:endParaRPr lang="zh-CN" altLang="en-US" dirty="0"/>
          </a:p>
          <a:p>
            <a:r>
              <a:rPr lang="zh-CN" altLang="en-US" dirty="0"/>
              <a:t>● </a:t>
            </a:r>
            <a:r>
              <a:rPr lang="en-US" altLang="zh-CN" dirty="0"/>
              <a:t>9 </a:t>
            </a:r>
            <a:r>
              <a:rPr lang="zh-CN" altLang="en-US" dirty="0" smtClean="0"/>
              <a:t>支转</a:t>
            </a:r>
            <a:r>
              <a:rPr lang="zh-CN" altLang="en-US" dirty="0"/>
              <a:t>旗</a:t>
            </a:r>
          </a:p>
          <a:p>
            <a:r>
              <a:rPr lang="en-US" altLang="zh-CN" dirty="0" smtClean="0"/>
              <a:t>3 </a:t>
            </a:r>
            <a:r>
              <a:rPr lang="zh-CN" altLang="en-US" dirty="0"/>
              <a:t>支初始状</a:t>
            </a:r>
            <a:r>
              <a:rPr lang="zh-CN" altLang="en-US" dirty="0" smtClean="0"/>
              <a:t>态切换为</a:t>
            </a:r>
            <a:r>
              <a:rPr lang="zh-CN" altLang="en-US" dirty="0"/>
              <a:t>蓝色</a:t>
            </a:r>
          </a:p>
          <a:p>
            <a:r>
              <a:rPr lang="en-US" altLang="zh-CN" dirty="0" smtClean="0"/>
              <a:t>3 </a:t>
            </a:r>
            <a:r>
              <a:rPr lang="zh-CN" altLang="en-US" dirty="0"/>
              <a:t>支初始状</a:t>
            </a:r>
            <a:r>
              <a:rPr lang="zh-CN" altLang="en-US" dirty="0" smtClean="0"/>
              <a:t>态切换为</a:t>
            </a:r>
            <a:r>
              <a:rPr lang="zh-CN" altLang="en-US" dirty="0"/>
              <a:t>红色</a:t>
            </a:r>
          </a:p>
          <a:p>
            <a:r>
              <a:rPr lang="en-US" altLang="zh-CN" dirty="0" smtClean="0"/>
              <a:t>3 </a:t>
            </a:r>
            <a:r>
              <a:rPr lang="zh-CN" altLang="en-US" dirty="0"/>
              <a:t>支初始状态为</a:t>
            </a:r>
            <a:r>
              <a:rPr lang="zh-CN" altLang="en-US" dirty="0" smtClean="0"/>
              <a:t>未切</a:t>
            </a:r>
            <a:r>
              <a:rPr lang="zh-CN" altLang="en-US" dirty="0"/>
              <a:t>换</a:t>
            </a:r>
          </a:p>
          <a:p>
            <a:r>
              <a:rPr lang="zh-CN" altLang="en-US" dirty="0"/>
              <a:t>● </a:t>
            </a:r>
            <a:r>
              <a:rPr lang="en-US" altLang="zh-CN" dirty="0"/>
              <a:t>20 </a:t>
            </a:r>
            <a:r>
              <a:rPr lang="zh-CN" altLang="en-US" dirty="0" smtClean="0"/>
              <a:t>个弹</a:t>
            </a:r>
            <a:r>
              <a:rPr lang="zh-CN" altLang="en-US" dirty="0"/>
              <a:t>球</a:t>
            </a:r>
          </a:p>
          <a:p>
            <a:r>
              <a:rPr lang="en-US" altLang="zh-CN" dirty="0" smtClean="0"/>
              <a:t>4 </a:t>
            </a:r>
            <a:r>
              <a:rPr lang="zh-CN" altLang="en-US" dirty="0"/>
              <a:t>个初始位置</a:t>
            </a:r>
            <a:r>
              <a:rPr lang="zh-CN" altLang="en-US" dirty="0" smtClean="0"/>
              <a:t>在平台上</a:t>
            </a:r>
            <a:endParaRPr lang="zh-CN" altLang="en-US" dirty="0"/>
          </a:p>
          <a:p>
            <a:r>
              <a:rPr lang="en-US" altLang="zh-CN" dirty="0" smtClean="0"/>
              <a:t>8 </a:t>
            </a:r>
            <a:r>
              <a:rPr lang="zh-CN" altLang="en-US" dirty="0"/>
              <a:t>个初始位置</a:t>
            </a:r>
            <a:r>
              <a:rPr lang="zh-CN" altLang="en-US" dirty="0" smtClean="0"/>
              <a:t>在碟盖上</a:t>
            </a:r>
            <a:endParaRPr lang="zh-CN" altLang="en-US" dirty="0"/>
          </a:p>
          <a:p>
            <a:r>
              <a:rPr lang="en-US" altLang="zh-CN" dirty="0" smtClean="0"/>
              <a:t>4 </a:t>
            </a:r>
            <a:r>
              <a:rPr lang="zh-CN" altLang="en-US" dirty="0"/>
              <a:t>个初始位置</a:t>
            </a:r>
            <a:r>
              <a:rPr lang="zh-CN" altLang="en-US" dirty="0" smtClean="0"/>
              <a:t>在碟盖底</a:t>
            </a:r>
            <a:r>
              <a:rPr lang="zh-CN" altLang="en-US" dirty="0"/>
              <a:t>下</a:t>
            </a:r>
          </a:p>
          <a:p>
            <a:r>
              <a:rPr lang="en-US" altLang="zh-CN" dirty="0" smtClean="0"/>
              <a:t>4 </a:t>
            </a:r>
            <a:r>
              <a:rPr lang="zh-CN" altLang="en-US" dirty="0"/>
              <a:t>个为 预</a:t>
            </a:r>
            <a:r>
              <a:rPr lang="zh-CN" altLang="en-US" dirty="0" smtClean="0"/>
              <a:t>装，</a:t>
            </a:r>
            <a:r>
              <a:rPr lang="zh-CN" altLang="en-US" dirty="0"/>
              <a:t>每</a:t>
            </a:r>
            <a:r>
              <a:rPr lang="zh-CN" altLang="en-US" dirty="0" smtClean="0"/>
              <a:t>支联</a:t>
            </a:r>
            <a:r>
              <a:rPr lang="zh-CN" altLang="en-US" dirty="0"/>
              <a:t>队 </a:t>
            </a:r>
            <a:r>
              <a:rPr lang="en-US" altLang="zh-CN" dirty="0"/>
              <a:t>2 </a:t>
            </a:r>
            <a:r>
              <a:rPr lang="zh-CN" altLang="en-US" dirty="0"/>
              <a:t>个</a:t>
            </a:r>
          </a:p>
          <a:p>
            <a:r>
              <a:rPr lang="zh-CN" altLang="en-US" dirty="0"/>
              <a:t>● </a:t>
            </a:r>
            <a:r>
              <a:rPr lang="en-US" altLang="zh-CN" dirty="0"/>
              <a:t>6 </a:t>
            </a:r>
            <a:r>
              <a:rPr lang="zh-CN" altLang="en-US" dirty="0" smtClean="0"/>
              <a:t>根顶杆，</a:t>
            </a:r>
            <a:r>
              <a:rPr lang="zh-CN" altLang="en-US" dirty="0"/>
              <a:t>用</a:t>
            </a:r>
            <a:r>
              <a:rPr lang="zh-CN" altLang="en-US" dirty="0" smtClean="0"/>
              <a:t>于碟盖得高</a:t>
            </a:r>
            <a:r>
              <a:rPr lang="zh-CN" altLang="en-US" dirty="0"/>
              <a:t>分</a:t>
            </a:r>
          </a:p>
          <a:p>
            <a:r>
              <a:rPr lang="zh-CN" altLang="en-US" dirty="0"/>
              <a:t>● </a:t>
            </a:r>
            <a:r>
              <a:rPr lang="en-US" altLang="zh-CN" dirty="0"/>
              <a:t>3 </a:t>
            </a:r>
            <a:r>
              <a:rPr lang="zh-CN" altLang="en-US" dirty="0" smtClean="0"/>
              <a:t>个平台，</a:t>
            </a:r>
            <a:r>
              <a:rPr lang="zh-CN" altLang="en-US" dirty="0"/>
              <a:t>用</a:t>
            </a:r>
            <a:r>
              <a:rPr lang="zh-CN" altLang="en-US" dirty="0" smtClean="0"/>
              <a:t>于机</a:t>
            </a:r>
            <a:r>
              <a:rPr lang="zh-CN" altLang="en-US" dirty="0"/>
              <a:t>器</a:t>
            </a:r>
            <a:r>
              <a:rPr lang="zh-CN" altLang="en-US" dirty="0" smtClean="0"/>
              <a:t>人的联</a:t>
            </a:r>
            <a:r>
              <a:rPr lang="zh-CN" altLang="en-US" dirty="0"/>
              <a:t>队停</a:t>
            </a:r>
            <a:r>
              <a:rPr lang="zh-CN" altLang="en-US" dirty="0" smtClean="0"/>
              <a:t>泊和中</a:t>
            </a:r>
            <a:r>
              <a:rPr lang="zh-CN" altLang="en-US" dirty="0"/>
              <a:t>央停泊</a:t>
            </a:r>
          </a:p>
          <a:p>
            <a:r>
              <a:rPr lang="en-US" altLang="zh-CN" dirty="0" smtClean="0"/>
              <a:t>2 </a:t>
            </a:r>
            <a:r>
              <a:rPr lang="zh-CN" altLang="en-US" dirty="0" smtClean="0"/>
              <a:t>个联</a:t>
            </a:r>
            <a:r>
              <a:rPr lang="zh-CN" altLang="en-US" dirty="0"/>
              <a:t>队平</a:t>
            </a:r>
            <a:r>
              <a:rPr lang="zh-CN" altLang="en-US" dirty="0" smtClean="0"/>
              <a:t>台，</a:t>
            </a:r>
            <a:r>
              <a:rPr lang="en-US" altLang="zh-CN" dirty="0" smtClean="0"/>
              <a:t>1</a:t>
            </a:r>
            <a:r>
              <a:rPr lang="zh-CN" altLang="en-US" dirty="0" smtClean="0"/>
              <a:t>蓝</a:t>
            </a:r>
            <a:r>
              <a:rPr lang="en-US" altLang="zh-CN" dirty="0" smtClean="0"/>
              <a:t>1</a:t>
            </a:r>
            <a:r>
              <a:rPr lang="zh-CN" altLang="en-US" dirty="0" smtClean="0"/>
              <a:t>红</a:t>
            </a:r>
            <a:endParaRPr lang="zh-CN" altLang="en-US" dirty="0"/>
          </a:p>
          <a:p>
            <a:r>
              <a:rPr lang="en-US" altLang="zh-CN" dirty="0" smtClean="0"/>
              <a:t>1 </a:t>
            </a:r>
            <a:r>
              <a:rPr lang="zh-CN" altLang="en-US" dirty="0" smtClean="0"/>
              <a:t>个中</a:t>
            </a:r>
            <a:r>
              <a:rPr lang="zh-CN" altLang="en-US" dirty="0"/>
              <a:t>央平台</a:t>
            </a:r>
          </a:p>
        </p:txBody>
      </p:sp>
      <p:pic>
        <p:nvPicPr>
          <p:cNvPr id="1026" name="图片 529" descr="图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824" y="1011115"/>
            <a:ext cx="76675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330633" y="98864"/>
            <a:ext cx="6096000" cy="646331"/>
          </a:xfrm>
          <a:prstGeom prst="rect">
            <a:avLst/>
          </a:prstGeom>
        </p:spPr>
        <p:txBody>
          <a:bodyPr>
            <a:spAutoFit/>
          </a:bodyPr>
          <a:lstStyle/>
          <a:p>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比赛开始前</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，抽取</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比赛方案后，得分物品在场上的分布可能与</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图完全</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不同。</a:t>
            </a:r>
            <a:endParaRPr lang="zh-CN" altLang="en-US" dirty="0"/>
          </a:p>
        </p:txBody>
      </p:sp>
    </p:spTree>
    <p:extLst>
      <p:ext uri="{BB962C8B-B14F-4D97-AF65-F5344CB8AC3E}">
        <p14:creationId xmlns:p14="http://schemas.microsoft.com/office/powerpoint/2010/main" val="21722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36564" y="202223"/>
            <a:ext cx="9655436" cy="6655777"/>
          </a:xfrm>
          <a:prstGeom prst="rect">
            <a:avLst/>
          </a:prstGeom>
        </p:spPr>
      </p:pic>
      <p:sp>
        <p:nvSpPr>
          <p:cNvPr id="5" name="文本框 4"/>
          <p:cNvSpPr txBox="1"/>
          <p:nvPr/>
        </p:nvSpPr>
        <p:spPr>
          <a:xfrm>
            <a:off x="70339" y="990600"/>
            <a:ext cx="3050931" cy="5078313"/>
          </a:xfrm>
          <a:prstGeom prst="rect">
            <a:avLst/>
          </a:prstGeom>
          <a:noFill/>
        </p:spPr>
        <p:txBody>
          <a:bodyPr wrap="square" rtlCol="0">
            <a:spAutoFit/>
          </a:bodyPr>
          <a:lstStyle/>
          <a:p>
            <a:r>
              <a:rPr lang="zh-CN" altLang="en-US" dirty="0" smtClean="0">
                <a:latin typeface="宋体" panose="02010600030101010101" pitchFamily="2" charset="-122"/>
                <a:ea typeface="宋体" panose="02010600030101010101" pitchFamily="2" charset="-122"/>
              </a:rPr>
              <a:t>联队站位 </a:t>
            </a:r>
            <a:r>
              <a:rPr lang="en-US" altLang="zh-CN" dirty="0" smtClean="0">
                <a:latin typeface="宋体" panose="02010600030101010101" pitchFamily="2" charset="-122"/>
                <a:ea typeface="宋体" panose="02010600030101010101" pitchFamily="2" charset="-122"/>
              </a:rPr>
              <a:t>–  </a:t>
            </a:r>
            <a:r>
              <a:rPr lang="zh-CN" altLang="en-US" dirty="0" smtClean="0">
                <a:latin typeface="宋体" panose="02010600030101010101" pitchFamily="2" charset="-122"/>
                <a:ea typeface="宋体" panose="02010600030101010101" pitchFamily="2" charset="-122"/>
              </a:rPr>
              <a:t>在一局比赛中，供上场队员站立的指定区域。</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伸展区 </a:t>
            </a:r>
            <a:r>
              <a:rPr lang="en-US" altLang="zh-CN" dirty="0" smtClean="0">
                <a:latin typeface="宋体" panose="02010600030101010101" pitchFamily="2" charset="-122"/>
                <a:ea typeface="宋体" panose="02010600030101010101" pitchFamily="2" charset="-122"/>
              </a:rPr>
              <a:t>– </a:t>
            </a:r>
            <a:r>
              <a:rPr lang="zh-CN" altLang="en-US" dirty="0" smtClean="0">
                <a:latin typeface="宋体" panose="02010600030101010101" pitchFamily="2" charset="-122"/>
                <a:ea typeface="宋体" panose="02010600030101010101" pitchFamily="2" charset="-122"/>
              </a:rPr>
              <a:t>场地泡沫垫表面由白色胶带线外侧边缘和场地围栏内侧边缘构成的区域。机器人接触此区域的场地泡沫垫或白色胶带线时可以垂直伸展</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平台 </a:t>
            </a:r>
            <a:r>
              <a:rPr lang="en-US" altLang="zh-CN" dirty="0" smtClean="0">
                <a:latin typeface="宋体" panose="02010600030101010101" pitchFamily="2" charset="-122"/>
                <a:ea typeface="宋体" panose="02010600030101010101" pitchFamily="2" charset="-122"/>
              </a:rPr>
              <a:t>– 3</a:t>
            </a:r>
            <a:r>
              <a:rPr lang="zh-CN" altLang="en-US" dirty="0" smtClean="0">
                <a:latin typeface="宋体" panose="02010600030101010101" pitchFamily="2" charset="-122"/>
                <a:ea typeface="宋体" panose="02010600030101010101" pitchFamily="2" charset="-122"/>
              </a:rPr>
              <a:t>个被升高的</a:t>
            </a:r>
            <a:r>
              <a:rPr lang="en-US" altLang="zh-CN" dirty="0" smtClean="0">
                <a:latin typeface="宋体" panose="02010600030101010101" pitchFamily="2" charset="-122"/>
                <a:ea typeface="宋体" panose="02010600030101010101" pitchFamily="2" charset="-122"/>
              </a:rPr>
              <a:t>PVC </a:t>
            </a:r>
            <a:r>
              <a:rPr lang="zh-CN" altLang="en-US" dirty="0" smtClean="0">
                <a:latin typeface="宋体" panose="02010600030101010101" pitchFamily="2" charset="-122"/>
                <a:ea typeface="宋体" panose="02010600030101010101" pitchFamily="2" charset="-122"/>
              </a:rPr>
              <a:t>和聚碳酸酯材质的平面，用于停泊机器人。联队平台由红色或蓝色的</a:t>
            </a:r>
            <a:r>
              <a:rPr lang="en-US" altLang="zh-CN" dirty="0" smtClean="0">
                <a:latin typeface="宋体" panose="02010600030101010101" pitchFamily="2" charset="-122"/>
                <a:ea typeface="宋体" panose="02010600030101010101" pitchFamily="2" charset="-122"/>
              </a:rPr>
              <a:t>PVC</a:t>
            </a:r>
            <a:r>
              <a:rPr lang="zh-CN" altLang="en-US" dirty="0" smtClean="0">
                <a:latin typeface="宋体" panose="02010600030101010101" pitchFamily="2" charset="-122"/>
                <a:ea typeface="宋体" panose="02010600030101010101" pitchFamily="2" charset="-122"/>
              </a:rPr>
              <a:t>结构的部分来区分，且只能停泊跟平台相同颜色联队的机器人。</a:t>
            </a:r>
          </a:p>
          <a:p>
            <a:r>
              <a:rPr lang="zh-CN" altLang="en-US" dirty="0" smtClean="0">
                <a:latin typeface="宋体" panose="02010600030101010101" pitchFamily="2" charset="-122"/>
                <a:ea typeface="宋体" panose="02010600030101010101" pitchFamily="2" charset="-122"/>
              </a:rPr>
              <a:t>中央平台由黄色的</a:t>
            </a:r>
            <a:r>
              <a:rPr lang="en-US" altLang="zh-CN" dirty="0" smtClean="0">
                <a:latin typeface="宋体" panose="02010600030101010101" pitchFamily="2" charset="-122"/>
                <a:ea typeface="宋体" panose="02010600030101010101" pitchFamily="2" charset="-122"/>
              </a:rPr>
              <a:t>PVC</a:t>
            </a:r>
            <a:r>
              <a:rPr lang="zh-CN" altLang="en-US" dirty="0" smtClean="0">
                <a:latin typeface="宋体" panose="02010600030101010101" pitchFamily="2" charset="-122"/>
                <a:ea typeface="宋体" panose="02010600030101010101" pitchFamily="2" charset="-122"/>
              </a:rPr>
              <a:t>结构的部分来区分，能停泊任一联队的机器人 </a:t>
            </a:r>
            <a:endParaRPr lang="zh-CN" altLang="en-US" dirty="0">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247040" y="64476"/>
            <a:ext cx="8596312" cy="507023"/>
          </a:xfrm>
        </p:spPr>
        <p:txBody>
          <a:bodyPr>
            <a:normAutofit fontScale="90000"/>
          </a:bodyPr>
          <a:lstStyle/>
          <a:p>
            <a:r>
              <a:rPr lang="zh-CN" altLang="en-US" dirty="0" smtClean="0"/>
              <a:t>场地布</a:t>
            </a:r>
            <a:r>
              <a:rPr lang="zh-CN" altLang="en-US" dirty="0"/>
              <a:t>局</a:t>
            </a:r>
          </a:p>
        </p:txBody>
      </p:sp>
    </p:spTree>
    <p:extLst>
      <p:ext uri="{BB962C8B-B14F-4D97-AF65-F5344CB8AC3E}">
        <p14:creationId xmlns:p14="http://schemas.microsoft.com/office/powerpoint/2010/main" val="1184155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2209" y="99646"/>
            <a:ext cx="8596312" cy="638908"/>
          </a:xfrm>
        </p:spPr>
        <p:txBody>
          <a:bodyPr>
            <a:normAutofit fontScale="90000"/>
          </a:bodyPr>
          <a:lstStyle/>
          <a:p>
            <a:r>
              <a:rPr lang="zh-CN" altLang="en-US" dirty="0" smtClean="0"/>
              <a:t>转旗布局</a:t>
            </a:r>
            <a:endParaRPr lang="zh-CN" altLang="en-US" dirty="0"/>
          </a:p>
        </p:txBody>
      </p:sp>
      <p:pic>
        <p:nvPicPr>
          <p:cNvPr id="4" name="内容占位符 3"/>
          <p:cNvPicPr>
            <a:picLocks noGrp="1" noChangeAspect="1"/>
          </p:cNvPicPr>
          <p:nvPr>
            <p:ph idx="1"/>
          </p:nvPr>
        </p:nvPicPr>
        <p:blipFill>
          <a:blip r:embed="rId2"/>
          <a:stretch>
            <a:fillRect/>
          </a:stretch>
        </p:blipFill>
        <p:spPr>
          <a:xfrm>
            <a:off x="2495833" y="1037492"/>
            <a:ext cx="9634621" cy="4917219"/>
          </a:xfrm>
          <a:prstGeom prst="rect">
            <a:avLst/>
          </a:prstGeom>
        </p:spPr>
      </p:pic>
      <p:sp>
        <p:nvSpPr>
          <p:cNvPr id="5" name="文本框 4"/>
          <p:cNvSpPr txBox="1"/>
          <p:nvPr/>
        </p:nvSpPr>
        <p:spPr>
          <a:xfrm>
            <a:off x="430823" y="1213338"/>
            <a:ext cx="1863969" cy="4247317"/>
          </a:xfrm>
          <a:prstGeom prst="rect">
            <a:avLst/>
          </a:prstGeom>
          <a:noFill/>
        </p:spPr>
        <p:txBody>
          <a:bodyPr wrap="square" rtlCol="0">
            <a:spAutoFit/>
          </a:bodyPr>
          <a:lstStyle/>
          <a:p>
            <a:r>
              <a:rPr lang="zh-CN" altLang="en-US" dirty="0"/>
              <a:t>转旗 </a:t>
            </a:r>
            <a:r>
              <a:rPr lang="en-US" altLang="zh-CN" dirty="0"/>
              <a:t>–  </a:t>
            </a:r>
            <a:r>
              <a:rPr lang="zh-CN" altLang="en-US" dirty="0"/>
              <a:t>由红色和蓝色旗面及铰链构成的可绕轴旋转的塑料道具</a:t>
            </a:r>
            <a:r>
              <a:rPr lang="zh-CN" altLang="en-US" dirty="0" smtClean="0"/>
              <a:t>。</a:t>
            </a:r>
            <a:endParaRPr lang="en-US" altLang="zh-CN" dirty="0" smtClean="0"/>
          </a:p>
          <a:p>
            <a:r>
              <a:rPr lang="zh-CN" altLang="en-US" dirty="0" smtClean="0"/>
              <a:t>转旗设</a:t>
            </a:r>
            <a:r>
              <a:rPr lang="zh-CN" altLang="en-US" dirty="0"/>
              <a:t>置在场地上方。每</a:t>
            </a:r>
            <a:r>
              <a:rPr lang="zh-CN" altLang="en-US" dirty="0" smtClean="0"/>
              <a:t>个转旗上</a:t>
            </a:r>
            <a:r>
              <a:rPr lang="zh-CN" altLang="en-US" dirty="0"/>
              <a:t>的铰链均带有定位针，通过</a:t>
            </a:r>
            <a:r>
              <a:rPr lang="zh-CN" altLang="en-US" dirty="0" smtClean="0"/>
              <a:t>与定</a:t>
            </a:r>
            <a:r>
              <a:rPr lang="zh-CN" altLang="en-US" dirty="0"/>
              <a:t>位</a:t>
            </a:r>
            <a:r>
              <a:rPr lang="zh-CN" altLang="en-US" dirty="0" smtClean="0"/>
              <a:t>座嵌</a:t>
            </a:r>
            <a:r>
              <a:rPr lang="zh-CN" altLang="en-US" dirty="0"/>
              <a:t>套以锁</a:t>
            </a:r>
            <a:r>
              <a:rPr lang="zh-CN" altLang="en-US" dirty="0" smtClean="0"/>
              <a:t>定切换</a:t>
            </a:r>
            <a:endParaRPr lang="en-US" altLang="zh-CN" dirty="0" smtClean="0"/>
          </a:p>
          <a:p>
            <a:r>
              <a:rPr lang="zh-CN" altLang="en-US" dirty="0"/>
              <a:t>定位座  </a:t>
            </a:r>
            <a:r>
              <a:rPr lang="en-US" altLang="zh-CN" dirty="0"/>
              <a:t>–  </a:t>
            </a:r>
            <a:r>
              <a:rPr lang="zh-CN" altLang="en-US" dirty="0"/>
              <a:t>转旗 转轴上凸出的零件，通过</a:t>
            </a:r>
            <a:r>
              <a:rPr lang="zh-CN" altLang="en-US" dirty="0" smtClean="0"/>
              <a:t>与转</a:t>
            </a:r>
            <a:r>
              <a:rPr lang="zh-CN" altLang="en-US" dirty="0"/>
              <a:t>旗 上的定位针嵌套以锁</a:t>
            </a:r>
            <a:r>
              <a:rPr lang="zh-CN" altLang="en-US" dirty="0" smtClean="0"/>
              <a:t>定切</a:t>
            </a:r>
            <a:r>
              <a:rPr lang="zh-CN" altLang="en-US" dirty="0"/>
              <a:t>换 。</a:t>
            </a:r>
          </a:p>
        </p:txBody>
      </p:sp>
    </p:spTree>
    <p:extLst>
      <p:ext uri="{BB962C8B-B14F-4D97-AF65-F5344CB8AC3E}">
        <p14:creationId xmlns:p14="http://schemas.microsoft.com/office/powerpoint/2010/main" val="1464678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7717" y="231531"/>
            <a:ext cx="8596312" cy="832338"/>
          </a:xfrm>
        </p:spPr>
        <p:txBody>
          <a:bodyPr/>
          <a:lstStyle/>
          <a:p>
            <a:r>
              <a:rPr lang="zh-CN" altLang="en-US" dirty="0" smtClean="0"/>
              <a:t>转旗与定位座</a:t>
            </a:r>
            <a:endParaRPr lang="zh-CN" altLang="en-US" dirty="0"/>
          </a:p>
        </p:txBody>
      </p:sp>
      <p:pic>
        <p:nvPicPr>
          <p:cNvPr id="4" name="内容占位符 3"/>
          <p:cNvPicPr>
            <a:picLocks noGrp="1" noChangeAspect="1"/>
          </p:cNvPicPr>
          <p:nvPr>
            <p:ph idx="1"/>
          </p:nvPr>
        </p:nvPicPr>
        <p:blipFill>
          <a:blip r:embed="rId2"/>
          <a:stretch>
            <a:fillRect/>
          </a:stretch>
        </p:blipFill>
        <p:spPr>
          <a:xfrm>
            <a:off x="2919901" y="2193093"/>
            <a:ext cx="8596312" cy="3394397"/>
          </a:xfrm>
          <a:prstGeom prst="rect">
            <a:avLst/>
          </a:prstGeom>
        </p:spPr>
      </p:pic>
      <p:sp>
        <p:nvSpPr>
          <p:cNvPr id="5" name="文本框 4"/>
          <p:cNvSpPr txBox="1"/>
          <p:nvPr/>
        </p:nvSpPr>
        <p:spPr>
          <a:xfrm>
            <a:off x="589085" y="1766632"/>
            <a:ext cx="1995853" cy="4247317"/>
          </a:xfrm>
          <a:prstGeom prst="rect">
            <a:avLst/>
          </a:prstGeom>
          <a:noFill/>
        </p:spPr>
        <p:txBody>
          <a:bodyPr wrap="square" rtlCol="0">
            <a:spAutoFit/>
          </a:bodyPr>
          <a:lstStyle/>
          <a:p>
            <a:r>
              <a:rPr lang="zh-CN" altLang="en-US" dirty="0"/>
              <a:t>转旗 </a:t>
            </a:r>
            <a:r>
              <a:rPr lang="en-US" altLang="zh-CN" dirty="0"/>
              <a:t>–  </a:t>
            </a:r>
            <a:r>
              <a:rPr lang="zh-CN" altLang="en-US" dirty="0"/>
              <a:t>由红色和蓝色旗面及铰链构成的可绕轴旋转的塑料道具</a:t>
            </a:r>
            <a:r>
              <a:rPr lang="zh-CN" altLang="en-US" dirty="0" smtClean="0"/>
              <a:t>。</a:t>
            </a:r>
            <a:endParaRPr lang="en-US" altLang="zh-CN" dirty="0" smtClean="0"/>
          </a:p>
          <a:p>
            <a:r>
              <a:rPr lang="zh-CN" altLang="en-US" dirty="0" smtClean="0"/>
              <a:t>转旗设</a:t>
            </a:r>
            <a:r>
              <a:rPr lang="zh-CN" altLang="en-US" dirty="0"/>
              <a:t>置在场地上方。每</a:t>
            </a:r>
            <a:r>
              <a:rPr lang="zh-CN" altLang="en-US" dirty="0" smtClean="0"/>
              <a:t>个转旗上</a:t>
            </a:r>
            <a:r>
              <a:rPr lang="zh-CN" altLang="en-US" dirty="0"/>
              <a:t>的铰链均带有定位针，通过</a:t>
            </a:r>
            <a:r>
              <a:rPr lang="zh-CN" altLang="en-US" dirty="0" smtClean="0"/>
              <a:t>与定</a:t>
            </a:r>
            <a:r>
              <a:rPr lang="zh-CN" altLang="en-US" dirty="0"/>
              <a:t>位</a:t>
            </a:r>
            <a:r>
              <a:rPr lang="zh-CN" altLang="en-US" dirty="0" smtClean="0"/>
              <a:t>座嵌</a:t>
            </a:r>
            <a:r>
              <a:rPr lang="zh-CN" altLang="en-US" dirty="0"/>
              <a:t>套以锁</a:t>
            </a:r>
            <a:r>
              <a:rPr lang="zh-CN" altLang="en-US" dirty="0" smtClean="0"/>
              <a:t>定切换</a:t>
            </a:r>
            <a:endParaRPr lang="en-US" altLang="zh-CN" dirty="0" smtClean="0"/>
          </a:p>
          <a:p>
            <a:r>
              <a:rPr lang="zh-CN" altLang="en-US" dirty="0"/>
              <a:t>定位座  </a:t>
            </a:r>
            <a:r>
              <a:rPr lang="en-US" altLang="zh-CN" dirty="0"/>
              <a:t>–  </a:t>
            </a:r>
            <a:r>
              <a:rPr lang="zh-CN" altLang="en-US" dirty="0"/>
              <a:t>转旗 转轴上凸出的零件，通过</a:t>
            </a:r>
            <a:r>
              <a:rPr lang="zh-CN" altLang="en-US" dirty="0" smtClean="0"/>
              <a:t>与转</a:t>
            </a:r>
            <a:r>
              <a:rPr lang="zh-CN" altLang="en-US" dirty="0"/>
              <a:t>旗 上的定位针嵌套以锁</a:t>
            </a:r>
            <a:r>
              <a:rPr lang="zh-CN" altLang="en-US" dirty="0" smtClean="0"/>
              <a:t>定切</a:t>
            </a:r>
            <a:r>
              <a:rPr lang="zh-CN" altLang="en-US" dirty="0"/>
              <a:t>换 。</a:t>
            </a:r>
          </a:p>
        </p:txBody>
      </p:sp>
    </p:spTree>
    <p:extLst>
      <p:ext uri="{BB962C8B-B14F-4D97-AF65-F5344CB8AC3E}">
        <p14:creationId xmlns:p14="http://schemas.microsoft.com/office/powerpoint/2010/main" val="280094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7989</TotalTime>
  <Words>2858</Words>
  <Application>Microsoft Office PowerPoint</Application>
  <PresentationFormat>宽屏</PresentationFormat>
  <Paragraphs>157</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等线</vt:lpstr>
      <vt:lpstr>方正姚体</vt:lpstr>
      <vt:lpstr>华文楷体</vt:lpstr>
      <vt:lpstr>华文新魏</vt:lpstr>
      <vt:lpstr>宋体</vt:lpstr>
      <vt:lpstr>Arial</vt:lpstr>
      <vt:lpstr>Times New Roman</vt:lpstr>
      <vt:lpstr>Trebuchet MS</vt:lpstr>
      <vt:lpstr>Wingdings 3</vt:lpstr>
      <vt:lpstr>平面</vt:lpstr>
      <vt:lpstr>VEX机器人工程挑战赛历届赛事</vt:lpstr>
      <vt:lpstr>第十九届中国青少年机器人竞赛   VEX机器人工程挑战赛主题与规则</vt:lpstr>
      <vt:lpstr>场地正视图</vt:lpstr>
      <vt:lpstr>场地俯视图</vt:lpstr>
      <vt:lpstr>弹球、圆帽（碟盖） </vt:lpstr>
      <vt:lpstr>场地布局</vt:lpstr>
      <vt:lpstr>场地布局</vt:lpstr>
      <vt:lpstr>转旗布局</vt:lpstr>
      <vt:lpstr>转旗与定位座</vt:lpstr>
      <vt:lpstr>名词解释</vt:lpstr>
      <vt:lpstr>名词解释</vt:lpstr>
      <vt:lpstr>名词解释</vt:lpstr>
      <vt:lpstr>名词解释</vt:lpstr>
      <vt:lpstr>名词解释</vt:lpstr>
      <vt:lpstr>名词解释</vt:lpstr>
      <vt:lpstr>机器人要求</vt:lpstr>
      <vt:lpstr>机器人要求</vt:lpstr>
      <vt:lpstr>机器人要求</vt:lpstr>
      <vt:lpstr>机器人要求</vt:lpstr>
      <vt:lpstr>比赛</vt:lpstr>
      <vt:lpstr>比赛</vt:lpstr>
      <vt:lpstr>比赛</vt:lpstr>
      <vt:lpstr>比赛过程</vt:lpstr>
      <vt:lpstr>比赛过程</vt:lpstr>
      <vt:lpstr>示意图</vt:lpstr>
      <vt:lpstr>高分  –  碟盖的一种状态。碟盖的套芯接触顶杆，同时此碟盖不接触任何场地要素，且不接触与此碟盖 得分颜色相同的对应联队的机器人，即视为此碟盖得高分。与碟盖上表面颜色相同的联队获得高分，此时碟盖另一面的套芯需接触顶杆 </vt:lpstr>
      <vt:lpstr>记分</vt:lpstr>
      <vt:lpstr>现场技术测试</vt:lpstr>
      <vt:lpstr>目录</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2017年VEX工程挑战赛 “步步为营”比赛</dc:title>
  <dc:creator>AutoBVT</dc:creator>
  <cp:lastModifiedBy>lenovo</cp:lastModifiedBy>
  <cp:revision>100</cp:revision>
  <dcterms:created xsi:type="dcterms:W3CDTF">2017-10-24T13:28:41Z</dcterms:created>
  <dcterms:modified xsi:type="dcterms:W3CDTF">2018-11-23T07:27:26Z</dcterms:modified>
</cp:coreProperties>
</file>