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1"/>
  </p:notesMasterIdLst>
  <p:handoutMasterIdLst>
    <p:handoutMasterId r:id="rId42"/>
  </p:handoutMasterIdLst>
  <p:sldIdLst>
    <p:sldId id="285" r:id="rId2"/>
    <p:sldId id="261" r:id="rId3"/>
    <p:sldId id="346" r:id="rId4"/>
    <p:sldId id="278" r:id="rId5"/>
    <p:sldId id="337" r:id="rId6"/>
    <p:sldId id="338" r:id="rId7"/>
    <p:sldId id="339" r:id="rId8"/>
    <p:sldId id="340" r:id="rId9"/>
    <p:sldId id="341" r:id="rId10"/>
    <p:sldId id="342" r:id="rId11"/>
    <p:sldId id="347" r:id="rId12"/>
    <p:sldId id="343" r:id="rId13"/>
    <p:sldId id="345" r:id="rId14"/>
    <p:sldId id="348" r:id="rId15"/>
    <p:sldId id="344" r:id="rId16"/>
    <p:sldId id="349" r:id="rId17"/>
    <p:sldId id="313" r:id="rId18"/>
    <p:sldId id="314" r:id="rId19"/>
    <p:sldId id="315" r:id="rId20"/>
    <p:sldId id="316" r:id="rId21"/>
    <p:sldId id="271" r:id="rId22"/>
    <p:sldId id="318" r:id="rId23"/>
    <p:sldId id="319" r:id="rId24"/>
    <p:sldId id="320" r:id="rId25"/>
    <p:sldId id="321" r:id="rId26"/>
    <p:sldId id="322" r:id="rId27"/>
    <p:sldId id="323" r:id="rId28"/>
    <p:sldId id="324" r:id="rId29"/>
    <p:sldId id="325" r:id="rId30"/>
    <p:sldId id="326" r:id="rId31"/>
    <p:sldId id="327" r:id="rId32"/>
    <p:sldId id="328" r:id="rId33"/>
    <p:sldId id="331" r:id="rId34"/>
    <p:sldId id="332" r:id="rId35"/>
    <p:sldId id="333" r:id="rId36"/>
    <p:sldId id="334" r:id="rId37"/>
    <p:sldId id="335" r:id="rId38"/>
    <p:sldId id="336" r:id="rId39"/>
    <p:sldId id="26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DDD"/>
    <a:srgbClr val="0D759B"/>
    <a:srgbClr val="9EBBDB"/>
    <a:srgbClr val="5C82B5"/>
    <a:srgbClr val="B9C0C2"/>
    <a:srgbClr val="E3DBD3"/>
    <a:srgbClr val="E3EAEE"/>
    <a:srgbClr val="8E9EA9"/>
    <a:srgbClr val="B3CCD4"/>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9" autoAdjust="0"/>
    <p:restoredTop sz="94660" autoAdjust="0"/>
  </p:normalViewPr>
  <p:slideViewPr>
    <p:cSldViewPr snapToGrid="0">
      <p:cViewPr varScale="1">
        <p:scale>
          <a:sx n="61" d="100"/>
          <a:sy n="61" d="100"/>
        </p:scale>
        <p:origin x="110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D78C69-19B8-432F-B6D3-D5D886F5E52F}" type="datetimeFigureOut">
              <a:rPr lang="zh-CN" altLang="en-US" smtClean="0"/>
              <a:pPr/>
              <a:t>2018/11/23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CCF2BE-2E42-42CB-926B-1272EE61DD6F}" type="slidenum">
              <a:rPr lang="zh-CN" altLang="en-US" smtClean="0"/>
              <a:pPr/>
              <a:t>‹#›</a:t>
            </a:fld>
            <a:endParaRPr lang="zh-CN" altLang="en-US"/>
          </a:p>
        </p:txBody>
      </p:sp>
    </p:spTree>
    <p:extLst>
      <p:ext uri="{BB962C8B-B14F-4D97-AF65-F5344CB8AC3E}">
        <p14:creationId xmlns:p14="http://schemas.microsoft.com/office/powerpoint/2010/main" val="21860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pPr/>
              <a:t>2018/11/23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pPr/>
              <a:t>‹#›</a:t>
            </a:fld>
            <a:endParaRPr lang="zh-CN" altLang="en-US"/>
          </a:p>
        </p:txBody>
      </p:sp>
    </p:spTree>
    <p:extLst>
      <p:ext uri="{BB962C8B-B14F-4D97-AF65-F5344CB8AC3E}">
        <p14:creationId xmlns:p14="http://schemas.microsoft.com/office/powerpoint/2010/main" val="264288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a:t>
            </a:fld>
            <a:endParaRPr lang="zh-CN" altLang="en-US"/>
          </a:p>
        </p:txBody>
      </p:sp>
    </p:spTree>
    <p:extLst>
      <p:ext uri="{BB962C8B-B14F-4D97-AF65-F5344CB8AC3E}">
        <p14:creationId xmlns:p14="http://schemas.microsoft.com/office/powerpoint/2010/main" val="182064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10</a:t>
            </a:fld>
            <a:endParaRPr lang="zh-CN" altLang="en-US"/>
          </a:p>
        </p:txBody>
      </p:sp>
    </p:spTree>
    <p:extLst>
      <p:ext uri="{BB962C8B-B14F-4D97-AF65-F5344CB8AC3E}">
        <p14:creationId xmlns:p14="http://schemas.microsoft.com/office/powerpoint/2010/main" val="376099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11</a:t>
            </a:fld>
            <a:endParaRPr lang="zh-CN" altLang="en-US"/>
          </a:p>
        </p:txBody>
      </p:sp>
    </p:spTree>
    <p:extLst>
      <p:ext uri="{BB962C8B-B14F-4D97-AF65-F5344CB8AC3E}">
        <p14:creationId xmlns:p14="http://schemas.microsoft.com/office/powerpoint/2010/main" val="281509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12</a:t>
            </a:fld>
            <a:endParaRPr lang="zh-CN" altLang="en-US"/>
          </a:p>
        </p:txBody>
      </p:sp>
    </p:spTree>
    <p:extLst>
      <p:ext uri="{BB962C8B-B14F-4D97-AF65-F5344CB8AC3E}">
        <p14:creationId xmlns:p14="http://schemas.microsoft.com/office/powerpoint/2010/main" val="1131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13</a:t>
            </a:fld>
            <a:endParaRPr lang="zh-CN" altLang="en-US"/>
          </a:p>
        </p:txBody>
      </p:sp>
    </p:spTree>
    <p:extLst>
      <p:ext uri="{BB962C8B-B14F-4D97-AF65-F5344CB8AC3E}">
        <p14:creationId xmlns:p14="http://schemas.microsoft.com/office/powerpoint/2010/main" val="315830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14</a:t>
            </a:fld>
            <a:endParaRPr lang="zh-CN" altLang="en-US"/>
          </a:p>
        </p:txBody>
      </p:sp>
    </p:spTree>
    <p:extLst>
      <p:ext uri="{BB962C8B-B14F-4D97-AF65-F5344CB8AC3E}">
        <p14:creationId xmlns:p14="http://schemas.microsoft.com/office/powerpoint/2010/main" val="92111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15</a:t>
            </a:fld>
            <a:endParaRPr lang="zh-CN" altLang="en-US"/>
          </a:p>
        </p:txBody>
      </p:sp>
    </p:spTree>
    <p:extLst>
      <p:ext uri="{BB962C8B-B14F-4D97-AF65-F5344CB8AC3E}">
        <p14:creationId xmlns:p14="http://schemas.microsoft.com/office/powerpoint/2010/main" val="117967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16</a:t>
            </a:fld>
            <a:endParaRPr lang="zh-CN" altLang="en-US"/>
          </a:p>
        </p:txBody>
      </p:sp>
    </p:spTree>
    <p:extLst>
      <p:ext uri="{BB962C8B-B14F-4D97-AF65-F5344CB8AC3E}">
        <p14:creationId xmlns:p14="http://schemas.microsoft.com/office/powerpoint/2010/main" val="167336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17</a:t>
            </a:fld>
            <a:endParaRPr lang="zh-CN" altLang="en-US"/>
          </a:p>
        </p:txBody>
      </p:sp>
    </p:spTree>
    <p:extLst>
      <p:ext uri="{BB962C8B-B14F-4D97-AF65-F5344CB8AC3E}">
        <p14:creationId xmlns:p14="http://schemas.microsoft.com/office/powerpoint/2010/main" val="134432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18</a:t>
            </a:fld>
            <a:endParaRPr lang="zh-CN" altLang="en-US"/>
          </a:p>
        </p:txBody>
      </p:sp>
    </p:spTree>
    <p:extLst>
      <p:ext uri="{BB962C8B-B14F-4D97-AF65-F5344CB8AC3E}">
        <p14:creationId xmlns:p14="http://schemas.microsoft.com/office/powerpoint/2010/main" val="220522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19</a:t>
            </a:fld>
            <a:endParaRPr lang="zh-CN" altLang="en-US"/>
          </a:p>
        </p:txBody>
      </p:sp>
    </p:spTree>
    <p:extLst>
      <p:ext uri="{BB962C8B-B14F-4D97-AF65-F5344CB8AC3E}">
        <p14:creationId xmlns:p14="http://schemas.microsoft.com/office/powerpoint/2010/main" val="32045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a:t>
            </a:fld>
            <a:endParaRPr lang="zh-CN" altLang="en-US"/>
          </a:p>
        </p:txBody>
      </p:sp>
    </p:spTree>
    <p:extLst>
      <p:ext uri="{BB962C8B-B14F-4D97-AF65-F5344CB8AC3E}">
        <p14:creationId xmlns:p14="http://schemas.microsoft.com/office/powerpoint/2010/main" val="20960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20</a:t>
            </a:fld>
            <a:endParaRPr lang="zh-CN" altLang="en-US"/>
          </a:p>
        </p:txBody>
      </p:sp>
    </p:spTree>
    <p:extLst>
      <p:ext uri="{BB962C8B-B14F-4D97-AF65-F5344CB8AC3E}">
        <p14:creationId xmlns:p14="http://schemas.microsoft.com/office/powerpoint/2010/main" val="424262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21</a:t>
            </a:fld>
            <a:endParaRPr lang="zh-CN" altLang="en-US"/>
          </a:p>
        </p:txBody>
      </p:sp>
    </p:spTree>
    <p:extLst>
      <p:ext uri="{BB962C8B-B14F-4D97-AF65-F5344CB8AC3E}">
        <p14:creationId xmlns:p14="http://schemas.microsoft.com/office/powerpoint/2010/main" val="4243568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22</a:t>
            </a:fld>
            <a:endParaRPr lang="zh-CN" altLang="en-US"/>
          </a:p>
        </p:txBody>
      </p:sp>
    </p:spTree>
    <p:extLst>
      <p:ext uri="{BB962C8B-B14F-4D97-AF65-F5344CB8AC3E}">
        <p14:creationId xmlns:p14="http://schemas.microsoft.com/office/powerpoint/2010/main" val="172906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23</a:t>
            </a:fld>
            <a:endParaRPr lang="zh-CN" altLang="en-US"/>
          </a:p>
        </p:txBody>
      </p:sp>
    </p:spTree>
    <p:extLst>
      <p:ext uri="{BB962C8B-B14F-4D97-AF65-F5344CB8AC3E}">
        <p14:creationId xmlns:p14="http://schemas.microsoft.com/office/powerpoint/2010/main" val="385072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24</a:t>
            </a:fld>
            <a:endParaRPr lang="zh-CN" altLang="en-US"/>
          </a:p>
        </p:txBody>
      </p:sp>
    </p:spTree>
    <p:extLst>
      <p:ext uri="{BB962C8B-B14F-4D97-AF65-F5344CB8AC3E}">
        <p14:creationId xmlns:p14="http://schemas.microsoft.com/office/powerpoint/2010/main" val="413538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25</a:t>
            </a:fld>
            <a:endParaRPr lang="zh-CN" altLang="en-US"/>
          </a:p>
        </p:txBody>
      </p:sp>
    </p:spTree>
    <p:extLst>
      <p:ext uri="{BB962C8B-B14F-4D97-AF65-F5344CB8AC3E}">
        <p14:creationId xmlns:p14="http://schemas.microsoft.com/office/powerpoint/2010/main" val="691844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26</a:t>
            </a:fld>
            <a:endParaRPr lang="zh-CN" altLang="en-US"/>
          </a:p>
        </p:txBody>
      </p:sp>
    </p:spTree>
    <p:extLst>
      <p:ext uri="{BB962C8B-B14F-4D97-AF65-F5344CB8AC3E}">
        <p14:creationId xmlns:p14="http://schemas.microsoft.com/office/powerpoint/2010/main" val="213473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27</a:t>
            </a:fld>
            <a:endParaRPr lang="zh-CN" altLang="en-US"/>
          </a:p>
        </p:txBody>
      </p:sp>
    </p:spTree>
    <p:extLst>
      <p:ext uri="{BB962C8B-B14F-4D97-AF65-F5344CB8AC3E}">
        <p14:creationId xmlns:p14="http://schemas.microsoft.com/office/powerpoint/2010/main" val="74335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28</a:t>
            </a:fld>
            <a:endParaRPr lang="zh-CN" altLang="en-US"/>
          </a:p>
        </p:txBody>
      </p:sp>
    </p:spTree>
    <p:extLst>
      <p:ext uri="{BB962C8B-B14F-4D97-AF65-F5344CB8AC3E}">
        <p14:creationId xmlns:p14="http://schemas.microsoft.com/office/powerpoint/2010/main" val="1653301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29</a:t>
            </a:fld>
            <a:endParaRPr lang="zh-CN" altLang="en-US"/>
          </a:p>
        </p:txBody>
      </p:sp>
    </p:spTree>
    <p:extLst>
      <p:ext uri="{BB962C8B-B14F-4D97-AF65-F5344CB8AC3E}">
        <p14:creationId xmlns:p14="http://schemas.microsoft.com/office/powerpoint/2010/main" val="202464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a:t>
            </a:fld>
            <a:endParaRPr lang="zh-CN" altLang="en-US"/>
          </a:p>
        </p:txBody>
      </p:sp>
    </p:spTree>
    <p:extLst>
      <p:ext uri="{BB962C8B-B14F-4D97-AF65-F5344CB8AC3E}">
        <p14:creationId xmlns:p14="http://schemas.microsoft.com/office/powerpoint/2010/main" val="2390955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30</a:t>
            </a:fld>
            <a:endParaRPr lang="zh-CN" altLang="en-US"/>
          </a:p>
        </p:txBody>
      </p:sp>
    </p:spTree>
    <p:extLst>
      <p:ext uri="{BB962C8B-B14F-4D97-AF65-F5344CB8AC3E}">
        <p14:creationId xmlns:p14="http://schemas.microsoft.com/office/powerpoint/2010/main" val="2382350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31</a:t>
            </a:fld>
            <a:endParaRPr lang="zh-CN" altLang="en-US"/>
          </a:p>
        </p:txBody>
      </p:sp>
    </p:spTree>
    <p:extLst>
      <p:ext uri="{BB962C8B-B14F-4D97-AF65-F5344CB8AC3E}">
        <p14:creationId xmlns:p14="http://schemas.microsoft.com/office/powerpoint/2010/main" val="2745391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32</a:t>
            </a:fld>
            <a:endParaRPr lang="zh-CN" altLang="en-US"/>
          </a:p>
        </p:txBody>
      </p:sp>
    </p:spTree>
    <p:extLst>
      <p:ext uri="{BB962C8B-B14F-4D97-AF65-F5344CB8AC3E}">
        <p14:creationId xmlns:p14="http://schemas.microsoft.com/office/powerpoint/2010/main" val="4228451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33</a:t>
            </a:fld>
            <a:endParaRPr lang="zh-CN" altLang="en-US"/>
          </a:p>
        </p:txBody>
      </p:sp>
    </p:spTree>
    <p:extLst>
      <p:ext uri="{BB962C8B-B14F-4D97-AF65-F5344CB8AC3E}">
        <p14:creationId xmlns:p14="http://schemas.microsoft.com/office/powerpoint/2010/main" val="1076647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34</a:t>
            </a:fld>
            <a:endParaRPr lang="zh-CN" altLang="en-US"/>
          </a:p>
        </p:txBody>
      </p:sp>
    </p:spTree>
    <p:extLst>
      <p:ext uri="{BB962C8B-B14F-4D97-AF65-F5344CB8AC3E}">
        <p14:creationId xmlns:p14="http://schemas.microsoft.com/office/powerpoint/2010/main" val="2676586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35</a:t>
            </a:fld>
            <a:endParaRPr lang="zh-CN" altLang="en-US"/>
          </a:p>
        </p:txBody>
      </p:sp>
    </p:spTree>
    <p:extLst>
      <p:ext uri="{BB962C8B-B14F-4D97-AF65-F5344CB8AC3E}">
        <p14:creationId xmlns:p14="http://schemas.microsoft.com/office/powerpoint/2010/main" val="3976678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36</a:t>
            </a:fld>
            <a:endParaRPr lang="zh-CN" altLang="en-US"/>
          </a:p>
        </p:txBody>
      </p:sp>
    </p:spTree>
    <p:extLst>
      <p:ext uri="{BB962C8B-B14F-4D97-AF65-F5344CB8AC3E}">
        <p14:creationId xmlns:p14="http://schemas.microsoft.com/office/powerpoint/2010/main" val="3901617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37</a:t>
            </a:fld>
            <a:endParaRPr lang="zh-CN" altLang="en-US"/>
          </a:p>
        </p:txBody>
      </p:sp>
    </p:spTree>
    <p:extLst>
      <p:ext uri="{BB962C8B-B14F-4D97-AF65-F5344CB8AC3E}">
        <p14:creationId xmlns:p14="http://schemas.microsoft.com/office/powerpoint/2010/main" val="210249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38</a:t>
            </a:fld>
            <a:endParaRPr lang="zh-CN" altLang="en-US"/>
          </a:p>
        </p:txBody>
      </p:sp>
    </p:spTree>
    <p:extLst>
      <p:ext uri="{BB962C8B-B14F-4D97-AF65-F5344CB8AC3E}">
        <p14:creationId xmlns:p14="http://schemas.microsoft.com/office/powerpoint/2010/main" val="76510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39</a:t>
            </a:fld>
            <a:endParaRPr lang="zh-CN" altLang="en-US"/>
          </a:p>
        </p:txBody>
      </p:sp>
    </p:spTree>
    <p:extLst>
      <p:ext uri="{BB962C8B-B14F-4D97-AF65-F5344CB8AC3E}">
        <p14:creationId xmlns:p14="http://schemas.microsoft.com/office/powerpoint/2010/main" val="306095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4</a:t>
            </a:fld>
            <a:endParaRPr lang="zh-CN" altLang="en-US"/>
          </a:p>
        </p:txBody>
      </p:sp>
    </p:spTree>
    <p:extLst>
      <p:ext uri="{BB962C8B-B14F-4D97-AF65-F5344CB8AC3E}">
        <p14:creationId xmlns:p14="http://schemas.microsoft.com/office/powerpoint/2010/main" val="265478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5</a:t>
            </a:fld>
            <a:endParaRPr lang="zh-CN" altLang="en-US"/>
          </a:p>
        </p:txBody>
      </p:sp>
    </p:spTree>
    <p:extLst>
      <p:ext uri="{BB962C8B-B14F-4D97-AF65-F5344CB8AC3E}">
        <p14:creationId xmlns:p14="http://schemas.microsoft.com/office/powerpoint/2010/main" val="239875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6</a:t>
            </a:fld>
            <a:endParaRPr lang="zh-CN" altLang="en-US"/>
          </a:p>
        </p:txBody>
      </p:sp>
    </p:spTree>
    <p:extLst>
      <p:ext uri="{BB962C8B-B14F-4D97-AF65-F5344CB8AC3E}">
        <p14:creationId xmlns:p14="http://schemas.microsoft.com/office/powerpoint/2010/main" val="62603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7</a:t>
            </a:fld>
            <a:endParaRPr lang="zh-CN" altLang="en-US"/>
          </a:p>
        </p:txBody>
      </p:sp>
    </p:spTree>
    <p:extLst>
      <p:ext uri="{BB962C8B-B14F-4D97-AF65-F5344CB8AC3E}">
        <p14:creationId xmlns:p14="http://schemas.microsoft.com/office/powerpoint/2010/main" val="4311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8</a:t>
            </a:fld>
            <a:endParaRPr lang="zh-CN" altLang="en-US"/>
          </a:p>
        </p:txBody>
      </p:sp>
    </p:spTree>
    <p:extLst>
      <p:ext uri="{BB962C8B-B14F-4D97-AF65-F5344CB8AC3E}">
        <p14:creationId xmlns:p14="http://schemas.microsoft.com/office/powerpoint/2010/main" val="241665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9</a:t>
            </a:fld>
            <a:endParaRPr lang="zh-CN" altLang="en-US"/>
          </a:p>
        </p:txBody>
      </p:sp>
    </p:spTree>
    <p:extLst>
      <p:ext uri="{BB962C8B-B14F-4D97-AF65-F5344CB8AC3E}">
        <p14:creationId xmlns:p14="http://schemas.microsoft.com/office/powerpoint/2010/main" val="52975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a:xfrm>
            <a:off x="355600" y="-304800"/>
            <a:ext cx="914400" cy="9144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青少年机器人竞赛.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31532;&#21313;&#19968;&#23626;&#38738;&#23569;&#24180;&#26426;&#22120;&#20154;&#31454;&#36187;&#32508;&#21512;&#25216;&#33021;&#27604;&#36187;&#65288;1.5min&#65289;.mp4" TargetMode="External"/><Relationship Id="rId5" Type="http://schemas.openxmlformats.org/officeDocument/2006/relationships/image" Target="../media/image2.png"/><Relationship Id="rId4" Type="http://schemas.openxmlformats.org/officeDocument/2006/relationships/hyperlink" Target="&#31532;&#20061;&#23626;&#38738;&#23569;&#24180;&#26426;&#22120;&#20154;&#31454;&#36187;&#32508;&#21512;&#25216;&#33021;&#20248;&#31168;&#36873;&#25163;&#35270;&#39057;&#65288;39s&#65289;.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31532;&#21313;&#19977;&#23626;&#38738;&#23569;&#24180;&#26426;&#22120;&#20154;&#31454;&#36187;&#32508;&#21512;&#25216;&#33021;&#27604;&#36187;&#65288;2.5min&#65289;.mp4" TargetMode="External"/><Relationship Id="rId5" Type="http://schemas.openxmlformats.org/officeDocument/2006/relationships/image" Target="../media/image2.png"/><Relationship Id="rId4" Type="http://schemas.openxmlformats.org/officeDocument/2006/relationships/hyperlink" Target="&#31532;&#21313;&#20108;&#23626;&#38738;&#23569;&#24180;&#26426;&#22120;&#20154;&#31454;&#36187;&#32508;&#21512;&#25216;&#33021;&#27604;&#36187;&#65288;2.5min&#65289;.mp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38738;&#23569;&#24180;&#38738;&#23569;&#24180;&#26426;&#22120;&#20154;&#31454;&#36187;10&#21608;&#24180;&#22238;&#39038;&#65288;10.5min&#65289;.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14" name="矩形 13"/>
          <p:cNvSpPr/>
          <p:nvPr/>
        </p:nvSpPr>
        <p:spPr>
          <a:xfrm>
            <a:off x="9618345" y="1059815"/>
            <a:ext cx="2287270" cy="11944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22680" y="753110"/>
            <a:ext cx="1439545" cy="5779770"/>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19749" y="3491814"/>
            <a:ext cx="6664151" cy="923330"/>
          </a:xfrm>
          <a:prstGeom prst="rect">
            <a:avLst/>
          </a:prstGeom>
          <a:noFill/>
        </p:spPr>
        <p:txBody>
          <a:bodyPr wrap="square" rtlCol="0">
            <a:spAutoFit/>
            <a:scene3d>
              <a:camera prst="orthographicFront"/>
              <a:lightRig rig="threePt" dir="t"/>
            </a:scene3d>
            <a:sp3d contourW="12700"/>
          </a:bodyPr>
          <a:lstStyle/>
          <a:p>
            <a:r>
              <a:rPr lang="zh-CN" altLang="en-US" sz="5400" b="1" dirty="0">
                <a:solidFill>
                  <a:schemeClr val="accent1"/>
                </a:solidFill>
                <a:latin typeface="华文楷体" panose="02010600040101010101" pitchFamily="2" charset="-122"/>
                <a:ea typeface="华文楷体" panose="02010600040101010101" pitchFamily="2" charset="-122"/>
                <a:cs typeface="经典综艺体简" panose="02010609000101010101" pitchFamily="49" charset="-122"/>
              </a:rPr>
              <a:t>机器人综合技能竞赛</a:t>
            </a:r>
          </a:p>
        </p:txBody>
      </p:sp>
      <p:sp>
        <p:nvSpPr>
          <p:cNvPr id="10" name="文本框 9"/>
          <p:cNvSpPr txBox="1"/>
          <p:nvPr/>
        </p:nvSpPr>
        <p:spPr>
          <a:xfrm>
            <a:off x="5578073" y="2929666"/>
            <a:ext cx="4747027" cy="523220"/>
          </a:xfrm>
          <a:prstGeom prst="rect">
            <a:avLst/>
          </a:prstGeom>
          <a:noFill/>
        </p:spPr>
        <p:txBody>
          <a:bodyPr wrap="square" rtlCol="0">
            <a:spAutoFit/>
            <a:scene3d>
              <a:camera prst="orthographicFront"/>
              <a:lightRig rig="threePt" dir="t"/>
            </a:scene3d>
            <a:sp3d contourW="12700"/>
          </a:bodyPr>
          <a:lstStyle/>
          <a:p>
            <a:pPr algn="ctr"/>
            <a:r>
              <a:rPr lang="zh-CN" altLang="zh-CN" sz="2800" b="1" dirty="0">
                <a:solidFill>
                  <a:schemeClr val="tx2"/>
                </a:solidFill>
                <a:ea typeface="微软雅黑" pitchFamily="34" charset="-122"/>
              </a:rPr>
              <a:t>中国青少年机器人竞赛</a:t>
            </a:r>
            <a:r>
              <a:rPr lang="zh-CN" altLang="zh-CN" sz="2800" dirty="0">
                <a:solidFill>
                  <a:schemeClr val="tx2"/>
                </a:solidFill>
                <a:ea typeface="微软雅黑" pitchFamily="34" charset="-122"/>
              </a:rPr>
              <a:t> </a:t>
            </a:r>
          </a:p>
        </p:txBody>
      </p:sp>
      <p:sp>
        <p:nvSpPr>
          <p:cNvPr id="11" name="文本框 10"/>
          <p:cNvSpPr txBox="1"/>
          <p:nvPr/>
        </p:nvSpPr>
        <p:spPr>
          <a:xfrm>
            <a:off x="1974850" y="1993265"/>
            <a:ext cx="4197985" cy="1568450"/>
          </a:xfrm>
          <a:prstGeom prst="rect">
            <a:avLst/>
          </a:prstGeom>
          <a:noFill/>
        </p:spPr>
        <p:txBody>
          <a:bodyPr wrap="square" rtlCol="0">
            <a:spAutoFit/>
            <a:scene3d>
              <a:camera prst="orthographicFront"/>
              <a:lightRig rig="threePt" dir="t"/>
            </a:scene3d>
            <a:sp3d contourW="12700"/>
          </a:bodyPr>
          <a:lstStyle/>
          <a:p>
            <a:pPr algn="ctr"/>
            <a:r>
              <a:rPr lang="en-US" altLang="zh-CN" sz="9600" dirty="0">
                <a:solidFill>
                  <a:schemeClr val="accent1"/>
                </a:solidFill>
                <a:latin typeface="Agency FB" panose="020B0503020202020204" pitchFamily="34" charset="0"/>
              </a:rPr>
              <a:t>2019</a:t>
            </a:r>
          </a:p>
        </p:txBody>
      </p:sp>
      <p:sp>
        <p:nvSpPr>
          <p:cNvPr id="21" name="文本框 20"/>
          <p:cNvSpPr txBox="1"/>
          <p:nvPr/>
        </p:nvSpPr>
        <p:spPr>
          <a:xfrm>
            <a:off x="4064000" y="4702629"/>
            <a:ext cx="6627871" cy="646331"/>
          </a:xfrm>
          <a:prstGeom prst="rect">
            <a:avLst/>
          </a:prstGeom>
          <a:noFill/>
        </p:spPr>
        <p:txBody>
          <a:bodyPr wrap="square" rtlCol="0">
            <a:spAutoFit/>
            <a:scene3d>
              <a:camera prst="orthographicFront"/>
              <a:lightRig rig="threePt" dir="t"/>
            </a:scene3d>
            <a:sp3d contourW="12700"/>
          </a:bodyPr>
          <a:lstStyle/>
          <a:p>
            <a:pPr algn="ctr"/>
            <a:endParaRPr lang="en-US" altLang="zh-CN" dirty="0">
              <a:solidFill>
                <a:srgbClr val="FFC000"/>
              </a:solidFill>
              <a:latin typeface="Century Gothic" panose="020B0502020202020204" pitchFamily="34" charset="0"/>
            </a:endParaRPr>
          </a:p>
          <a:p>
            <a:pPr algn="ctr"/>
            <a:r>
              <a:rPr lang="zh-CN" altLang="en-US" dirty="0">
                <a:solidFill>
                  <a:srgbClr val="FFC000"/>
                </a:solidFill>
                <a:latin typeface="Century Gothic" panose="020B0502020202020204" pitchFamily="34" charset="0"/>
              </a:rPr>
              <a:t>天津职业技术师范大学 崔世钢</a:t>
            </a:r>
          </a:p>
        </p:txBody>
      </p:sp>
      <p:cxnSp>
        <p:nvCxnSpPr>
          <p:cNvPr id="2" name="直接连接符 1"/>
          <p:cNvCxnSpPr/>
          <p:nvPr/>
        </p:nvCxnSpPr>
        <p:spPr>
          <a:xfrm flipH="1">
            <a:off x="2312035" y="1851660"/>
            <a:ext cx="35229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316480" y="1851660"/>
            <a:ext cx="0" cy="41865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372600" y="5660390"/>
            <a:ext cx="163385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996295" y="800100"/>
            <a:ext cx="0" cy="48501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604385" y="-5715"/>
            <a:ext cx="224790" cy="1857375"/>
          </a:xfrm>
          <a:prstGeom prst="rect">
            <a:avLst/>
          </a:prstGeom>
          <a:solidFill>
            <a:srgbClr val="0D75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995660" y="3750945"/>
            <a:ext cx="1185545" cy="214630"/>
          </a:xfrm>
          <a:prstGeom prst="rect">
            <a:avLst/>
          </a:prstGeom>
          <a:solidFill>
            <a:srgbClr val="0D75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62"/>
          <p:cNvSpPr txBox="1">
            <a:spLocks noChangeArrowheads="1"/>
          </p:cNvSpPr>
          <p:nvPr/>
        </p:nvSpPr>
        <p:spPr bwMode="auto">
          <a:xfrm>
            <a:off x="5835015" y="6156936"/>
            <a:ext cx="3868857" cy="338554"/>
          </a:xfrm>
          <a:prstGeom prst="rect">
            <a:avLst/>
          </a:prstGeom>
          <a:noFill/>
          <a:effectLst>
            <a:reflection blurRad="6350" stA="50000" endA="300" endPos="38500" dist="50800" dir="5400000" sy="-100000" algn="bl" rotWithShape="0"/>
          </a:effectLst>
        </p:spPr>
        <p:txBody>
          <a:bodyP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spcBef>
                <a:spcPts val="0"/>
              </a:spcBef>
              <a:spcAft>
                <a:spcPts val="0"/>
              </a:spcAft>
              <a:defRPr/>
            </a:pPr>
            <a:r>
              <a:rPr lang="zh-CN" altLang="en-US" sz="1600" dirty="0">
                <a:solidFill>
                  <a:schemeClr val="bg1">
                    <a:lumMod val="50000"/>
                  </a:schemeClr>
                </a:solidFill>
                <a:latin typeface="微软雅黑" pitchFamily="34" charset="-122"/>
                <a:ea typeface="微软雅黑" pitchFamily="34" charset="-122"/>
              </a:rPr>
              <a:t>中国青少年机器人竞赛活动研究中心</a:t>
            </a:r>
            <a:endParaRPr lang="en-GB" altLang="zh-CN" sz="1600" dirty="0">
              <a:solidFill>
                <a:schemeClr val="bg1">
                  <a:lumMod val="50000"/>
                </a:schemeClr>
              </a:solidFill>
              <a:latin typeface="微软雅黑" pitchFamily="34" charset="-122"/>
              <a:ea typeface="微软雅黑" pitchFamily="34" charset="-122"/>
            </a:endParaRPr>
          </a:p>
        </p:txBody>
      </p:sp>
      <p:pic>
        <p:nvPicPr>
          <p:cNvPr id="17" name="图片 16" descr="青少年机器人竞赛.jpg"/>
          <p:cNvPicPr>
            <a:picLocks noChangeAspect="1"/>
          </p:cNvPicPr>
          <p:nvPr/>
        </p:nvPicPr>
        <p:blipFill>
          <a:blip r:embed="rId4" cstate="print"/>
          <a:stretch>
            <a:fillRect/>
          </a:stretch>
        </p:blipFill>
        <p:spPr>
          <a:xfrm>
            <a:off x="2607181" y="5462251"/>
            <a:ext cx="3227834" cy="10759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4</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竞赛场地</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
        <p:nvSpPr>
          <p:cNvPr id="19" name="文本框 99"/>
          <p:cNvSpPr txBox="1">
            <a:spLocks noChangeArrowheads="1"/>
          </p:cNvSpPr>
          <p:nvPr/>
        </p:nvSpPr>
        <p:spPr bwMode="auto">
          <a:xfrm>
            <a:off x="1993900" y="5518150"/>
            <a:ext cx="2720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latin typeface="宋体" pitchFamily="2" charset="-122"/>
              </a:rPr>
              <a:t>机器人摆放区</a:t>
            </a:r>
          </a:p>
        </p:txBody>
      </p:sp>
      <p:sp>
        <p:nvSpPr>
          <p:cNvPr id="20" name="文本框 3"/>
          <p:cNvSpPr txBox="1">
            <a:spLocks noChangeArrowheads="1"/>
          </p:cNvSpPr>
          <p:nvPr/>
        </p:nvSpPr>
        <p:spPr bwMode="auto">
          <a:xfrm>
            <a:off x="8329613" y="5588000"/>
            <a:ext cx="2278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latin typeface="宋体" pitchFamily="2" charset="-122"/>
              </a:rPr>
              <a:t>练习区</a:t>
            </a:r>
          </a:p>
        </p:txBody>
      </p:sp>
      <p:pic>
        <p:nvPicPr>
          <p:cNvPr id="21" name="图片 6" descr="IMG_20160725_10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427163"/>
            <a:ext cx="5114925"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 descr="IMG_11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4925" y="1412875"/>
            <a:ext cx="5168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0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5334871" y="-3987800"/>
            <a:ext cx="1523998"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菱形 17"/>
          <p:cNvSpPr/>
          <p:nvPr/>
        </p:nvSpPr>
        <p:spPr>
          <a:xfrm>
            <a:off x="11872316" y="6254988"/>
            <a:ext cx="641112" cy="64111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11572872" y="6350868"/>
            <a:ext cx="449352" cy="44935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489200" y="3757546"/>
            <a:ext cx="7518400" cy="801555"/>
          </a:xfrm>
          <a:prstGeom prst="rect">
            <a:avLst/>
          </a:prstGeom>
        </p:spPr>
        <p:txBody>
          <a:bodyPr/>
          <a:lstStyle/>
          <a:p>
            <a:pPr defTabSz="914400">
              <a:lnSpc>
                <a:spcPct val="150000"/>
              </a:lnSpc>
              <a:spcBef>
                <a:spcPts val="1000"/>
              </a:spcBef>
            </a:pPr>
            <a:r>
              <a:rPr lang="zh-CN" altLang="en-US" sz="4800" dirty="0">
                <a:latin typeface="+mj-ea"/>
                <a:ea typeface="+mj-ea"/>
              </a:rPr>
              <a:t>综合技能竞赛的发展变化</a:t>
            </a:r>
          </a:p>
        </p:txBody>
      </p:sp>
      <p:sp>
        <p:nvSpPr>
          <p:cNvPr id="7" name="Oval 8"/>
          <p:cNvSpPr>
            <a:spLocks noChangeArrowheads="1"/>
          </p:cNvSpPr>
          <p:nvPr/>
        </p:nvSpPr>
        <p:spPr bwMode="auto">
          <a:xfrm>
            <a:off x="5137226" y="1163569"/>
            <a:ext cx="1891429" cy="1889260"/>
          </a:xfrm>
          <a:prstGeom prst="ellipse">
            <a:avLst/>
          </a:prstGeom>
          <a:noFill/>
          <a:ln w="57150">
            <a:solidFill>
              <a:schemeClr val="accent2"/>
            </a:solidFill>
            <a:round/>
            <a:headEnd/>
            <a:tailEnd/>
          </a:ln>
          <a:extLst/>
        </p:spPr>
        <p:txBody>
          <a:bodyPr vert="horz" wrap="square" lIns="91440" tIns="45720" rIns="91440" bIns="45720" numCol="1" anchor="ctr" anchorCtr="0" compatLnSpc="1">
            <a:prstTxWarp prst="textNoShape">
              <a:avLst/>
            </a:prstTxWarp>
          </a:bodyPr>
          <a:lstStyle/>
          <a:p>
            <a:pPr algn="ctr"/>
            <a:r>
              <a:rPr lang="zh-CN" altLang="en-US" sz="8000" spc="-300" dirty="0">
                <a:solidFill>
                  <a:schemeClr val="accent2"/>
                </a:solidFill>
                <a:latin typeface="+mj-ea"/>
                <a:ea typeface="+mj-ea"/>
              </a:rPr>
              <a:t>二</a:t>
            </a:r>
          </a:p>
        </p:txBody>
      </p:sp>
    </p:spTree>
    <p:extLst>
      <p:ext uri="{BB962C8B-B14F-4D97-AF65-F5344CB8AC3E}">
        <p14:creationId xmlns:p14="http://schemas.microsoft.com/office/powerpoint/2010/main" val="59568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accent1"/>
                  </a:solidFill>
                  <a:latin typeface="Agency FB" panose="020B0503020202020204" pitchFamily="34" charset="0"/>
                </a:rPr>
                <a:t>二</a:t>
              </a: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综合技能竞赛的发展变化</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
        <p:nvSpPr>
          <p:cNvPr id="18" name="Rectangle 3"/>
          <p:cNvSpPr txBox="1">
            <a:spLocks noChangeArrowheads="1"/>
          </p:cNvSpPr>
          <p:nvPr/>
        </p:nvSpPr>
        <p:spPr>
          <a:xfrm>
            <a:off x="658969" y="1524830"/>
            <a:ext cx="119093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从</a:t>
            </a:r>
            <a:r>
              <a:rPr lang="en-US" altLang="zh-CN" sz="2700" dirty="0">
                <a:latin typeface="华文楷体" panose="02010600040101010101" pitchFamily="2" charset="-122"/>
                <a:ea typeface="华文楷体" panose="02010600040101010101" pitchFamily="2" charset="-122"/>
              </a:rPr>
              <a:t>2009</a:t>
            </a:r>
            <a:r>
              <a:rPr lang="zh-CN" altLang="en-US" sz="2700" dirty="0">
                <a:latin typeface="华文楷体" panose="02010600040101010101" pitchFamily="2" charset="-122"/>
                <a:ea typeface="华文楷体" panose="02010600040101010101" pitchFamily="2" charset="-122"/>
              </a:rPr>
              <a:t>年至今已经举办十届，经历三个发展阶段</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a:t>
            </a:r>
            <a:r>
              <a:rPr lang="en-US" altLang="zh-CN" sz="2700" dirty="0">
                <a:latin typeface="华文楷体" panose="02010600040101010101" pitchFamily="2" charset="-122"/>
                <a:ea typeface="华文楷体" panose="02010600040101010101" pitchFamily="2" charset="-122"/>
              </a:rPr>
              <a:t>1.2009-2011 </a:t>
            </a:r>
            <a:r>
              <a:rPr lang="zh-CN" altLang="en-US" sz="2700" dirty="0">
                <a:latin typeface="华文楷体" panose="02010600040101010101" pitchFamily="2" charset="-122"/>
                <a:ea typeface="华文楷体" panose="02010600040101010101" pitchFamily="2" charset="-122"/>
              </a:rPr>
              <a:t>机器人基本技能竞赛</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特点：任务简单、任务数量少（</a:t>
            </a:r>
            <a:r>
              <a:rPr lang="en-US" altLang="zh-CN" sz="2700" dirty="0">
                <a:latin typeface="华文楷体" panose="02010600040101010101" pitchFamily="2" charset="-122"/>
                <a:ea typeface="华文楷体" panose="02010600040101010101" pitchFamily="2" charset="-122"/>
              </a:rPr>
              <a:t>4-6</a:t>
            </a:r>
            <a:r>
              <a:rPr lang="zh-CN" altLang="en-US" sz="2700" dirty="0">
                <a:latin typeface="华文楷体" panose="02010600040101010101" pitchFamily="2" charset="-122"/>
                <a:ea typeface="华文楷体" panose="02010600040101010101" pitchFamily="2" charset="-122"/>
              </a:rPr>
              <a:t>个任务）、难度低</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a:t>
            </a:r>
            <a:endParaRPr lang="en-US" altLang="zh-CN" sz="2700" dirty="0">
              <a:latin typeface="华文楷体" panose="02010600040101010101" pitchFamily="2" charset="-122"/>
              <a:ea typeface="华文楷体" panose="02010600040101010101" pitchFamily="2" charset="-122"/>
            </a:endParaRPr>
          </a:p>
        </p:txBody>
      </p:sp>
      <p:sp>
        <p:nvSpPr>
          <p:cNvPr id="17" name="TextBox 4">
            <a:hlinkClick r:id="rId4" action="ppaction://hlinkfile"/>
          </p:cNvPr>
          <p:cNvSpPr txBox="1">
            <a:spLocks noChangeArrowheads="1"/>
          </p:cNvSpPr>
          <p:nvPr/>
        </p:nvSpPr>
        <p:spPr bwMode="auto">
          <a:xfrm>
            <a:off x="1182557" y="4235395"/>
            <a:ext cx="8597062" cy="507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914400" fontAlgn="base">
              <a:spcBef>
                <a:spcPct val="0"/>
              </a:spcBef>
              <a:spcAft>
                <a:spcPct val="0"/>
              </a:spcAft>
            </a:pPr>
            <a:r>
              <a:rPr lang="zh-CN" altLang="en-US" sz="2700" u="sng" kern="0" dirty="0">
                <a:solidFill>
                  <a:srgbClr val="0070C0"/>
                </a:solidFill>
                <a:latin typeface="楷体" panose="02010609060101010101" pitchFamily="49" charset="-122"/>
                <a:ea typeface="楷体" panose="02010609060101010101" pitchFamily="49" charset="-122"/>
              </a:rPr>
              <a:t>第九届青少年机器人竞赛综合技能优秀选手视频（</a:t>
            </a:r>
            <a:r>
              <a:rPr lang="en-US" altLang="zh-CN" sz="2700" u="sng" kern="0" dirty="0">
                <a:solidFill>
                  <a:srgbClr val="0070C0"/>
                </a:solidFill>
                <a:latin typeface="楷体" panose="02010609060101010101" pitchFamily="49" charset="-122"/>
                <a:ea typeface="楷体" panose="02010609060101010101" pitchFamily="49" charset="-122"/>
              </a:rPr>
              <a:t>39s</a:t>
            </a:r>
            <a:r>
              <a:rPr lang="zh-CN" altLang="en-US" sz="2700" u="sng" kern="0" dirty="0">
                <a:solidFill>
                  <a:srgbClr val="0070C0"/>
                </a:solidFill>
                <a:latin typeface="楷体" panose="02010609060101010101" pitchFamily="49" charset="-122"/>
                <a:ea typeface="楷体" panose="02010609060101010101" pitchFamily="49" charset="-122"/>
              </a:rPr>
              <a:t>）</a:t>
            </a:r>
            <a:endParaRPr kumimoji="0" lang="zh-CN" altLang="en-US" sz="2700" b="0" i="0" u="sng"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07" y="4179069"/>
            <a:ext cx="5524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
            <a:hlinkClick r:id="rId6" action="ppaction://hlinkfile"/>
          </p:cNvPr>
          <p:cNvSpPr txBox="1">
            <a:spLocks noChangeArrowheads="1"/>
          </p:cNvSpPr>
          <p:nvPr/>
        </p:nvSpPr>
        <p:spPr bwMode="auto">
          <a:xfrm>
            <a:off x="1182557" y="4907871"/>
            <a:ext cx="8597062" cy="507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914400" fontAlgn="base">
              <a:spcBef>
                <a:spcPct val="0"/>
              </a:spcBef>
              <a:spcAft>
                <a:spcPct val="0"/>
              </a:spcAft>
            </a:pPr>
            <a:r>
              <a:rPr lang="zh-CN" altLang="en-US" sz="2700" u="sng" kern="0" dirty="0">
                <a:solidFill>
                  <a:srgbClr val="0070C0"/>
                </a:solidFill>
                <a:latin typeface="楷体" panose="02010609060101010101" pitchFamily="49" charset="-122"/>
                <a:ea typeface="楷体" panose="02010609060101010101" pitchFamily="49" charset="-122"/>
              </a:rPr>
              <a:t>第十一届青少年机器人竞赛综合技能比赛（</a:t>
            </a:r>
            <a:r>
              <a:rPr lang="en-US" altLang="zh-CN" sz="2700" u="sng" kern="0" dirty="0">
                <a:solidFill>
                  <a:srgbClr val="0070C0"/>
                </a:solidFill>
                <a:latin typeface="楷体" panose="02010609060101010101" pitchFamily="49" charset="-122"/>
                <a:ea typeface="楷体" panose="02010609060101010101" pitchFamily="49" charset="-122"/>
              </a:rPr>
              <a:t>1.5min</a:t>
            </a:r>
            <a:r>
              <a:rPr lang="zh-CN" altLang="en-US" sz="2700" u="sng" kern="0" dirty="0">
                <a:solidFill>
                  <a:srgbClr val="0070C0"/>
                </a:solidFill>
                <a:latin typeface="楷体" panose="02010609060101010101" pitchFamily="49" charset="-122"/>
                <a:ea typeface="楷体" panose="02010609060101010101" pitchFamily="49" charset="-122"/>
              </a:rPr>
              <a:t>）</a:t>
            </a:r>
            <a:endParaRPr kumimoji="0" lang="zh-CN" altLang="en-US" sz="2700" b="0" i="0" u="sng"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4155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accent1"/>
                  </a:solidFill>
                  <a:latin typeface="Agency FB" panose="020B0503020202020204" pitchFamily="34" charset="0"/>
                </a:rPr>
                <a:t>二</a:t>
              </a: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综合技能竞赛的发展变化</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
        <p:nvSpPr>
          <p:cNvPr id="18" name="Rectangle 3"/>
          <p:cNvSpPr txBox="1">
            <a:spLocks noChangeArrowheads="1"/>
          </p:cNvSpPr>
          <p:nvPr/>
        </p:nvSpPr>
        <p:spPr>
          <a:xfrm>
            <a:off x="282644" y="1575036"/>
            <a:ext cx="119093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4500"/>
              </a:lnSpc>
              <a:buNone/>
            </a:pPr>
            <a:r>
              <a:rPr lang="en-US" altLang="zh-CN" sz="2700" dirty="0">
                <a:latin typeface="华文楷体" panose="02010600040101010101" pitchFamily="2" charset="-122"/>
                <a:ea typeface="华文楷体" panose="02010600040101010101" pitchFamily="2" charset="-122"/>
              </a:rPr>
              <a:t>       </a:t>
            </a:r>
            <a:r>
              <a:rPr lang="zh-CN" altLang="en-US" sz="2700" dirty="0">
                <a:latin typeface="华文楷体" panose="02010600040101010101" pitchFamily="2" charset="-122"/>
                <a:ea typeface="华文楷体" panose="02010600040101010101" pitchFamily="2" charset="-122"/>
              </a:rPr>
              <a:t> </a:t>
            </a:r>
            <a:r>
              <a:rPr lang="en-US" altLang="zh-CN" sz="2700" dirty="0">
                <a:latin typeface="华文楷体" panose="02010600040101010101" pitchFamily="2" charset="-122"/>
                <a:ea typeface="华文楷体" panose="02010600040101010101" pitchFamily="2" charset="-122"/>
              </a:rPr>
              <a:t>2.2012-2016 </a:t>
            </a:r>
            <a:r>
              <a:rPr lang="zh-CN" altLang="en-US" sz="2700" dirty="0">
                <a:latin typeface="华文楷体" panose="02010600040101010101" pitchFamily="2" charset="-122"/>
                <a:ea typeface="华文楷体" panose="02010600040101010101" pitchFamily="2" charset="-122"/>
              </a:rPr>
              <a:t>机器人综合技能竞赛</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特点：任务复杂、任务数量多（</a:t>
            </a:r>
            <a:r>
              <a:rPr lang="en-US" altLang="zh-CN" sz="2700" dirty="0">
                <a:latin typeface="华文楷体" panose="02010600040101010101" pitchFamily="2" charset="-122"/>
                <a:ea typeface="华文楷体" panose="02010600040101010101" pitchFamily="2" charset="-122"/>
              </a:rPr>
              <a:t>8-12</a:t>
            </a:r>
            <a:r>
              <a:rPr lang="zh-CN" altLang="en-US" sz="2700" dirty="0">
                <a:latin typeface="华文楷体" panose="02010600040101010101" pitchFamily="2" charset="-122"/>
                <a:ea typeface="华文楷体" panose="02010600040101010101" pitchFamily="2" charset="-122"/>
              </a:rPr>
              <a:t>个任务）、难度大</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en-US" altLang="zh-CN" sz="2700" dirty="0">
                <a:latin typeface="华文楷体" panose="02010600040101010101" pitchFamily="2" charset="-122"/>
                <a:ea typeface="华文楷体" panose="02010600040101010101" pitchFamily="2" charset="-122"/>
              </a:rPr>
              <a:t>        </a:t>
            </a:r>
          </a:p>
          <a:p>
            <a:pPr marL="0" indent="0" algn="just">
              <a:lnSpc>
                <a:spcPts val="4500"/>
              </a:lnSpc>
              <a:buNone/>
            </a:pP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en-US" altLang="zh-CN" sz="2700" dirty="0">
                <a:latin typeface="华文楷体" panose="02010600040101010101" pitchFamily="2" charset="-122"/>
                <a:ea typeface="华文楷体" panose="02010600040101010101" pitchFamily="2" charset="-122"/>
              </a:rPr>
              <a:t>        3.2017-2018 </a:t>
            </a:r>
            <a:r>
              <a:rPr lang="zh-CN" altLang="en-US" sz="2700" dirty="0">
                <a:latin typeface="华文楷体" panose="02010600040101010101" pitchFamily="2" charset="-122"/>
                <a:ea typeface="华文楷体" panose="02010600040101010101" pitchFamily="2" charset="-122"/>
              </a:rPr>
              <a:t>机器人综合技能竞赛</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r>
              <a:rPr lang="zh-CN" altLang="en-US" sz="2700" dirty="0">
                <a:latin typeface="华文楷体" panose="02010600040101010101" pitchFamily="2" charset="-122"/>
                <a:ea typeface="华文楷体" panose="02010600040101010101" pitchFamily="2" charset="-122"/>
              </a:rPr>
              <a:t>       特点：形成任务库、任务数量固定（</a:t>
            </a:r>
            <a:r>
              <a:rPr lang="en-US" altLang="zh-CN" sz="2700" dirty="0">
                <a:latin typeface="华文楷体" panose="02010600040101010101" pitchFamily="2" charset="-122"/>
                <a:ea typeface="华文楷体" panose="02010600040101010101" pitchFamily="2" charset="-122"/>
              </a:rPr>
              <a:t>8</a:t>
            </a:r>
            <a:r>
              <a:rPr lang="zh-CN" altLang="en-US" sz="2700" dirty="0">
                <a:latin typeface="华文楷体" panose="02010600040101010101" pitchFamily="2" charset="-122"/>
                <a:ea typeface="华文楷体" panose="02010600040101010101" pitchFamily="2" charset="-122"/>
              </a:rPr>
              <a:t>个任务）、场地变化、难度降低</a:t>
            </a:r>
            <a:br>
              <a:rPr lang="zh-CN" altLang="en-US" sz="2700" dirty="0">
                <a:latin typeface="华文楷体" panose="02010600040101010101" pitchFamily="2" charset="-122"/>
                <a:ea typeface="华文楷体" panose="02010600040101010101" pitchFamily="2" charset="-122"/>
              </a:rPr>
            </a:br>
            <a:r>
              <a:rPr lang="zh-CN" altLang="en-US" sz="2700" dirty="0">
                <a:latin typeface="华文楷体" panose="02010600040101010101" pitchFamily="2" charset="-122"/>
                <a:ea typeface="华文楷体" panose="02010600040101010101" pitchFamily="2" charset="-122"/>
              </a:rPr>
              <a:t>           神秘任务、未知因素多、考查现场应变能力</a:t>
            </a:r>
            <a:endParaRPr lang="en-US" altLang="zh-CN" sz="2700" dirty="0">
              <a:latin typeface="华文楷体" panose="02010600040101010101" pitchFamily="2" charset="-122"/>
              <a:ea typeface="华文楷体" panose="02010600040101010101" pitchFamily="2" charset="-122"/>
            </a:endParaRPr>
          </a:p>
          <a:p>
            <a:pPr marL="0" indent="0" algn="just">
              <a:lnSpc>
                <a:spcPts val="4500"/>
              </a:lnSpc>
              <a:buNone/>
            </a:pPr>
            <a:br>
              <a:rPr lang="zh-CN" altLang="en-US" sz="2700" dirty="0">
                <a:latin typeface="华文楷体" panose="02010600040101010101" pitchFamily="2" charset="-122"/>
                <a:ea typeface="华文楷体" panose="02010600040101010101" pitchFamily="2" charset="-122"/>
              </a:rPr>
            </a:br>
            <a:endParaRPr lang="zh-CN" altLang="en-US" sz="2700" dirty="0">
              <a:latin typeface="华文楷体" panose="02010600040101010101" pitchFamily="2" charset="-122"/>
              <a:ea typeface="华文楷体" panose="02010600040101010101" pitchFamily="2" charset="-122"/>
            </a:endParaRPr>
          </a:p>
        </p:txBody>
      </p:sp>
      <p:sp>
        <p:nvSpPr>
          <p:cNvPr id="17" name="TextBox 4">
            <a:hlinkClick r:id="rId4" action="ppaction://hlinkfile"/>
          </p:cNvPr>
          <p:cNvSpPr txBox="1">
            <a:spLocks noChangeArrowheads="1"/>
          </p:cNvSpPr>
          <p:nvPr/>
        </p:nvSpPr>
        <p:spPr bwMode="auto">
          <a:xfrm>
            <a:off x="1452692" y="3111374"/>
            <a:ext cx="8597062" cy="507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914400" fontAlgn="base">
              <a:spcBef>
                <a:spcPct val="0"/>
              </a:spcBef>
              <a:spcAft>
                <a:spcPct val="0"/>
              </a:spcAft>
            </a:pPr>
            <a:r>
              <a:rPr lang="zh-CN" altLang="en-US" sz="2700" u="sng" kern="0" dirty="0">
                <a:solidFill>
                  <a:srgbClr val="0070C0"/>
                </a:solidFill>
                <a:latin typeface="楷体" panose="02010609060101010101" pitchFamily="49" charset="-122"/>
                <a:ea typeface="楷体" panose="02010609060101010101" pitchFamily="49" charset="-122"/>
              </a:rPr>
              <a:t>第十二届青少年机器人竞赛综合技能比赛（</a:t>
            </a:r>
            <a:r>
              <a:rPr lang="en-US" altLang="zh-CN" sz="2700" u="sng" kern="0" dirty="0">
                <a:solidFill>
                  <a:srgbClr val="0070C0"/>
                </a:solidFill>
                <a:latin typeface="楷体" panose="02010609060101010101" pitchFamily="49" charset="-122"/>
                <a:ea typeface="楷体" panose="02010609060101010101" pitchFamily="49" charset="-122"/>
              </a:rPr>
              <a:t>2.5min</a:t>
            </a:r>
            <a:r>
              <a:rPr lang="zh-CN" altLang="en-US" sz="2700" u="sng" kern="0" dirty="0">
                <a:solidFill>
                  <a:srgbClr val="0070C0"/>
                </a:solidFill>
                <a:latin typeface="楷体" panose="02010609060101010101" pitchFamily="49" charset="-122"/>
                <a:ea typeface="楷体" panose="02010609060101010101" pitchFamily="49" charset="-122"/>
              </a:rPr>
              <a:t>）</a:t>
            </a:r>
            <a:endParaRPr kumimoji="0" lang="zh-CN" altLang="en-US" sz="2700" b="0" i="0" u="sng"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42" y="3055048"/>
            <a:ext cx="5524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a:hlinkClick r:id="rId6" action="ppaction://hlinkfile"/>
          </p:cNvPr>
          <p:cNvSpPr txBox="1">
            <a:spLocks noChangeArrowheads="1"/>
          </p:cNvSpPr>
          <p:nvPr/>
        </p:nvSpPr>
        <p:spPr bwMode="auto">
          <a:xfrm>
            <a:off x="1452692" y="3816004"/>
            <a:ext cx="8597062" cy="507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914400" fontAlgn="base">
              <a:spcBef>
                <a:spcPct val="0"/>
              </a:spcBef>
              <a:spcAft>
                <a:spcPct val="0"/>
              </a:spcAft>
            </a:pPr>
            <a:r>
              <a:rPr lang="zh-CN" altLang="en-US" sz="2700" u="sng" kern="0" dirty="0">
                <a:solidFill>
                  <a:srgbClr val="0070C0"/>
                </a:solidFill>
                <a:latin typeface="楷体" panose="02010609060101010101" pitchFamily="49" charset="-122"/>
                <a:ea typeface="楷体" panose="02010609060101010101" pitchFamily="49" charset="-122"/>
              </a:rPr>
              <a:t>第十三届青少年机器人竞赛综合技能比赛（</a:t>
            </a:r>
            <a:r>
              <a:rPr lang="en-US" altLang="zh-CN" sz="2700" u="sng" kern="0" dirty="0">
                <a:solidFill>
                  <a:srgbClr val="0070C0"/>
                </a:solidFill>
                <a:latin typeface="楷体" panose="02010609060101010101" pitchFamily="49" charset="-122"/>
                <a:ea typeface="楷体" panose="02010609060101010101" pitchFamily="49" charset="-122"/>
              </a:rPr>
              <a:t>2.5min</a:t>
            </a:r>
            <a:r>
              <a:rPr lang="zh-CN" altLang="en-US" sz="2700" u="sng" kern="0" dirty="0">
                <a:solidFill>
                  <a:srgbClr val="0070C0"/>
                </a:solidFill>
                <a:latin typeface="楷体" panose="02010609060101010101" pitchFamily="49" charset="-122"/>
                <a:ea typeface="楷体" panose="02010609060101010101" pitchFamily="49" charset="-122"/>
              </a:rPr>
              <a:t>）</a:t>
            </a:r>
            <a:endParaRPr kumimoji="0" lang="zh-CN" altLang="en-US" sz="2700" b="0" i="0" u="sng"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420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5334871" y="-3987800"/>
            <a:ext cx="1523998"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菱形 17"/>
          <p:cNvSpPr/>
          <p:nvPr/>
        </p:nvSpPr>
        <p:spPr>
          <a:xfrm>
            <a:off x="11872316" y="6254988"/>
            <a:ext cx="641112" cy="64111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11572872" y="6350868"/>
            <a:ext cx="449352" cy="44935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25998" y="3757546"/>
            <a:ext cx="4181402" cy="1271654"/>
          </a:xfrm>
          <a:prstGeom prst="rect">
            <a:avLst/>
          </a:prstGeom>
        </p:spPr>
        <p:txBody>
          <a:bodyPr/>
          <a:lstStyle/>
          <a:p>
            <a:pPr defTabSz="914400">
              <a:lnSpc>
                <a:spcPct val="150000"/>
              </a:lnSpc>
              <a:spcBef>
                <a:spcPts val="1000"/>
              </a:spcBef>
            </a:pPr>
            <a:r>
              <a:rPr lang="zh-CN" altLang="en-US" sz="4800" dirty="0">
                <a:latin typeface="+mj-ea"/>
                <a:ea typeface="+mj-ea"/>
              </a:rPr>
              <a:t>未来发展方向</a:t>
            </a:r>
          </a:p>
        </p:txBody>
      </p:sp>
      <p:sp>
        <p:nvSpPr>
          <p:cNvPr id="7" name="Oval 8"/>
          <p:cNvSpPr>
            <a:spLocks noChangeArrowheads="1"/>
          </p:cNvSpPr>
          <p:nvPr/>
        </p:nvSpPr>
        <p:spPr bwMode="auto">
          <a:xfrm>
            <a:off x="5137226" y="1163569"/>
            <a:ext cx="1891429" cy="1889260"/>
          </a:xfrm>
          <a:prstGeom prst="ellipse">
            <a:avLst/>
          </a:prstGeom>
          <a:noFill/>
          <a:ln w="57150">
            <a:solidFill>
              <a:schemeClr val="accent2"/>
            </a:solidFill>
            <a:round/>
            <a:headEnd/>
            <a:tailEnd/>
          </a:ln>
          <a:extLst/>
        </p:spPr>
        <p:txBody>
          <a:bodyPr vert="horz" wrap="square" lIns="91440" tIns="45720" rIns="91440" bIns="45720" numCol="1" anchor="ctr" anchorCtr="0" compatLnSpc="1">
            <a:prstTxWarp prst="textNoShape">
              <a:avLst/>
            </a:prstTxWarp>
          </a:bodyPr>
          <a:lstStyle/>
          <a:p>
            <a:pPr algn="ctr"/>
            <a:r>
              <a:rPr lang="zh-CN" altLang="en-US" sz="8000" spc="-300" dirty="0">
                <a:solidFill>
                  <a:schemeClr val="accent2"/>
                </a:solidFill>
                <a:latin typeface="+mj-ea"/>
                <a:ea typeface="+mj-ea"/>
              </a:rPr>
              <a:t>三</a:t>
            </a:r>
          </a:p>
        </p:txBody>
      </p:sp>
    </p:spTree>
    <p:extLst>
      <p:ext uri="{BB962C8B-B14F-4D97-AF65-F5344CB8AC3E}">
        <p14:creationId xmlns:p14="http://schemas.microsoft.com/office/powerpoint/2010/main" val="25737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accent1"/>
                  </a:solidFill>
                  <a:latin typeface="Agency FB" panose="020B0503020202020204" pitchFamily="34" charset="0"/>
                </a:rPr>
                <a:t>三</a:t>
              </a: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综合技能竞赛的发展方向</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
        <p:nvSpPr>
          <p:cNvPr id="18" name="Rectangle 3"/>
          <p:cNvSpPr txBox="1">
            <a:spLocks noChangeArrowheads="1"/>
          </p:cNvSpPr>
          <p:nvPr/>
        </p:nvSpPr>
        <p:spPr>
          <a:xfrm>
            <a:off x="3755630" y="1875037"/>
            <a:ext cx="66642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700" dirty="0">
                <a:latin typeface="华文楷体" panose="02010600040101010101" pitchFamily="2" charset="-122"/>
                <a:ea typeface="华文楷体" panose="02010600040101010101" pitchFamily="2" charset="-122"/>
              </a:rPr>
              <a:t>      </a:t>
            </a:r>
            <a:r>
              <a:rPr lang="en-US" altLang="zh-CN" sz="2700" dirty="0">
                <a:latin typeface="华文楷体" panose="02010600040101010101" pitchFamily="2" charset="-122"/>
                <a:ea typeface="华文楷体" panose="02010600040101010101" pitchFamily="2" charset="-122"/>
              </a:rPr>
              <a:t>1</a:t>
            </a:r>
            <a:r>
              <a:rPr lang="zh-CN" altLang="en-US" sz="2700" dirty="0">
                <a:latin typeface="华文楷体" panose="02010600040101010101" pitchFamily="2" charset="-122"/>
                <a:ea typeface="华文楷体" panose="02010600040101010101" pitchFamily="2" charset="-122"/>
              </a:rPr>
              <a:t>、尽量少增加新道具</a:t>
            </a:r>
            <a:endParaRPr lang="en-US" altLang="zh-CN" sz="2700" dirty="0">
              <a:latin typeface="华文楷体" panose="02010600040101010101" pitchFamily="2" charset="-122"/>
              <a:ea typeface="华文楷体" panose="02010600040101010101" pitchFamily="2" charset="-122"/>
            </a:endParaRPr>
          </a:p>
          <a:p>
            <a:pPr marL="0" indent="0">
              <a:lnSpc>
                <a:spcPct val="150000"/>
              </a:lnSpc>
              <a:buNone/>
            </a:pPr>
            <a:r>
              <a:rPr lang="en-US" altLang="zh-CN" sz="2700" dirty="0">
                <a:latin typeface="华文楷体" panose="02010600040101010101" pitchFamily="2" charset="-122"/>
                <a:ea typeface="华文楷体" panose="02010600040101010101" pitchFamily="2" charset="-122"/>
              </a:rPr>
              <a:t>      2</a:t>
            </a:r>
            <a:r>
              <a:rPr lang="zh-CN" altLang="en-US" sz="2700" dirty="0">
                <a:latin typeface="华文楷体" panose="02010600040101010101" pitchFamily="2" charset="-122"/>
                <a:ea typeface="华文楷体" panose="02010600040101010101" pitchFamily="2" charset="-122"/>
              </a:rPr>
              <a:t>、场地未知因素增多</a:t>
            </a:r>
            <a:endParaRPr lang="en-US" altLang="zh-CN" sz="2700" dirty="0">
              <a:latin typeface="华文楷体" panose="02010600040101010101" pitchFamily="2" charset="-122"/>
              <a:ea typeface="华文楷体" panose="02010600040101010101" pitchFamily="2" charset="-122"/>
            </a:endParaRPr>
          </a:p>
          <a:p>
            <a:pPr marL="0" indent="0">
              <a:lnSpc>
                <a:spcPct val="150000"/>
              </a:lnSpc>
              <a:buNone/>
            </a:pPr>
            <a:r>
              <a:rPr lang="en-US" altLang="zh-CN" sz="2700" dirty="0">
                <a:latin typeface="华文楷体" panose="02010600040101010101" pitchFamily="2" charset="-122"/>
                <a:ea typeface="华文楷体" panose="02010600040101010101" pitchFamily="2" charset="-122"/>
              </a:rPr>
              <a:t>      3</a:t>
            </a:r>
            <a:r>
              <a:rPr lang="zh-CN" altLang="en-US" sz="2700" dirty="0">
                <a:latin typeface="华文楷体" panose="02010600040101010101" pitchFamily="2" charset="-122"/>
                <a:ea typeface="华文楷体" panose="02010600040101010101" pitchFamily="2" charset="-122"/>
              </a:rPr>
              <a:t>、任务难度适当降低</a:t>
            </a:r>
            <a:endParaRPr lang="en-US" altLang="zh-CN" sz="2700" dirty="0">
              <a:latin typeface="华文楷体" panose="02010600040101010101" pitchFamily="2" charset="-122"/>
              <a:ea typeface="华文楷体" panose="02010600040101010101" pitchFamily="2" charset="-122"/>
            </a:endParaRPr>
          </a:p>
          <a:p>
            <a:pPr marL="0" indent="0">
              <a:lnSpc>
                <a:spcPct val="150000"/>
              </a:lnSpc>
              <a:buNone/>
            </a:pPr>
            <a:r>
              <a:rPr lang="en-US" altLang="zh-CN" sz="2700" dirty="0">
                <a:latin typeface="华文楷体" panose="02010600040101010101" pitchFamily="2" charset="-122"/>
                <a:ea typeface="华文楷体" panose="02010600040101010101" pitchFamily="2" charset="-122"/>
              </a:rPr>
              <a:t>      4</a:t>
            </a:r>
            <a:r>
              <a:rPr lang="zh-CN" altLang="en-US" sz="2700" dirty="0">
                <a:latin typeface="华文楷体" panose="02010600040101010101" pitchFamily="2" charset="-122"/>
                <a:ea typeface="华文楷体" panose="02010600040101010101" pitchFamily="2" charset="-122"/>
              </a:rPr>
              <a:t>、任务个数适当减少</a:t>
            </a:r>
            <a:endParaRPr lang="en-US" altLang="zh-CN" sz="2700" dirty="0">
              <a:latin typeface="华文楷体" panose="02010600040101010101" pitchFamily="2" charset="-122"/>
              <a:ea typeface="华文楷体" panose="02010600040101010101" pitchFamily="2" charset="-122"/>
            </a:endParaRPr>
          </a:p>
          <a:p>
            <a:pPr marL="0" indent="0">
              <a:lnSpc>
                <a:spcPct val="150000"/>
              </a:lnSpc>
              <a:buNone/>
            </a:pPr>
            <a:r>
              <a:rPr lang="en-US" altLang="zh-CN" sz="2700" dirty="0">
                <a:latin typeface="华文楷体" panose="02010600040101010101" pitchFamily="2" charset="-122"/>
                <a:ea typeface="华文楷体" panose="02010600040101010101" pitchFamily="2" charset="-122"/>
              </a:rPr>
              <a:t>      5</a:t>
            </a:r>
            <a:r>
              <a:rPr lang="zh-CN" altLang="en-US" sz="2700" dirty="0">
                <a:latin typeface="华文楷体" panose="02010600040101010101" pitchFamily="2" charset="-122"/>
                <a:ea typeface="华文楷体" panose="02010600040101010101" pitchFamily="2" charset="-122"/>
              </a:rPr>
              <a:t>、增大神秘任务权重</a:t>
            </a:r>
          </a:p>
        </p:txBody>
      </p:sp>
    </p:spTree>
    <p:extLst>
      <p:ext uri="{BB962C8B-B14F-4D97-AF65-F5344CB8AC3E}">
        <p14:creationId xmlns:p14="http://schemas.microsoft.com/office/powerpoint/2010/main" val="280020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5334871" y="-3987800"/>
            <a:ext cx="1523998"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菱形 17"/>
          <p:cNvSpPr/>
          <p:nvPr/>
        </p:nvSpPr>
        <p:spPr>
          <a:xfrm>
            <a:off x="11872316" y="6254988"/>
            <a:ext cx="641112" cy="64111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11572872" y="6350868"/>
            <a:ext cx="449352" cy="44935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44700" y="3757546"/>
            <a:ext cx="8420100" cy="1271654"/>
          </a:xfrm>
          <a:prstGeom prst="rect">
            <a:avLst/>
          </a:prstGeom>
        </p:spPr>
        <p:txBody>
          <a:bodyPr/>
          <a:lstStyle/>
          <a:p>
            <a:pPr defTabSz="914400">
              <a:lnSpc>
                <a:spcPct val="150000"/>
              </a:lnSpc>
              <a:spcBef>
                <a:spcPts val="1000"/>
              </a:spcBef>
            </a:pPr>
            <a:r>
              <a:rPr lang="en-US" altLang="zh-CN" sz="4800" dirty="0">
                <a:latin typeface="+mj-ea"/>
                <a:ea typeface="+mj-ea"/>
              </a:rPr>
              <a:t>2019</a:t>
            </a:r>
            <a:r>
              <a:rPr lang="zh-CN" altLang="en-US" sz="4800" dirty="0">
                <a:latin typeface="+mj-ea"/>
                <a:ea typeface="+mj-ea"/>
              </a:rPr>
              <a:t>年第十九届综合技能竞赛</a:t>
            </a:r>
          </a:p>
        </p:txBody>
      </p:sp>
      <p:sp>
        <p:nvSpPr>
          <p:cNvPr id="7" name="Oval 8"/>
          <p:cNvSpPr>
            <a:spLocks noChangeArrowheads="1"/>
          </p:cNvSpPr>
          <p:nvPr/>
        </p:nvSpPr>
        <p:spPr bwMode="auto">
          <a:xfrm>
            <a:off x="5137226" y="1163569"/>
            <a:ext cx="1891429" cy="1889260"/>
          </a:xfrm>
          <a:prstGeom prst="ellipse">
            <a:avLst/>
          </a:prstGeom>
          <a:noFill/>
          <a:ln w="57150">
            <a:solidFill>
              <a:schemeClr val="accent2"/>
            </a:solidFill>
            <a:round/>
            <a:headEnd/>
            <a:tailEnd/>
          </a:ln>
          <a:extLst/>
        </p:spPr>
        <p:txBody>
          <a:bodyPr vert="horz" wrap="square" lIns="91440" tIns="45720" rIns="91440" bIns="45720" numCol="1" anchor="ctr" anchorCtr="0" compatLnSpc="1">
            <a:prstTxWarp prst="textNoShape">
              <a:avLst/>
            </a:prstTxWarp>
          </a:bodyPr>
          <a:lstStyle/>
          <a:p>
            <a:pPr algn="ctr"/>
            <a:r>
              <a:rPr lang="zh-CN" altLang="en-US" sz="8000" spc="-300" dirty="0">
                <a:solidFill>
                  <a:schemeClr val="accent2"/>
                </a:solidFill>
                <a:latin typeface="+mj-ea"/>
                <a:ea typeface="+mj-ea"/>
              </a:rPr>
              <a:t>四</a:t>
            </a:r>
          </a:p>
        </p:txBody>
      </p:sp>
    </p:spTree>
    <p:extLst>
      <p:ext uri="{BB962C8B-B14F-4D97-AF65-F5344CB8AC3E}">
        <p14:creationId xmlns:p14="http://schemas.microsoft.com/office/powerpoint/2010/main" val="40776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accent1"/>
                  </a:solidFill>
                  <a:latin typeface="Agency FB" panose="020B0503020202020204" pitchFamily="34" charset="0"/>
                </a:rPr>
                <a:t>四</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709769" y="1290758"/>
            <a:ext cx="11026772"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2400" dirty="0">
              <a:latin typeface="华文楷体" panose="02010600040101010101" pitchFamily="2" charset="-122"/>
              <a:ea typeface="华文楷体" panose="02010600040101010101" pitchFamily="2" charset="-122"/>
            </a:endParaRPr>
          </a:p>
        </p:txBody>
      </p:sp>
      <p:sp>
        <p:nvSpPr>
          <p:cNvPr id="12" name="Rectangle 3">
            <a:extLst>
              <a:ext uri="{FF2B5EF4-FFF2-40B4-BE49-F238E27FC236}">
                <a16:creationId xmlns:a16="http://schemas.microsoft.com/office/drawing/2014/main" id="{FE6EAA89-EC79-4000-B8D3-13B9349648A5}"/>
              </a:ext>
            </a:extLst>
          </p:cNvPr>
          <p:cNvSpPr txBox="1">
            <a:spLocks noChangeArrowheads="1"/>
          </p:cNvSpPr>
          <p:nvPr/>
        </p:nvSpPr>
        <p:spPr>
          <a:xfrm>
            <a:off x="504825" y="1310303"/>
            <a:ext cx="11405591" cy="5329238"/>
          </a:xfrm>
          <a:prstGeom prst="rect">
            <a:avLst/>
          </a:prstGeom>
        </p:spPr>
        <p:txBody>
          <a:bodyPr/>
          <a:lstStyle>
            <a:defPPr>
              <a:defRPr lang="en-US"/>
            </a:defPPr>
            <a:lvl1pPr marL="228600" indent="-228600" defTabSz="914400">
              <a:lnSpc>
                <a:spcPct val="150000"/>
              </a:lnSpc>
              <a:spcBef>
                <a:spcPts val="1000"/>
              </a:spcBef>
              <a:buFont typeface="Arial" panose="020B0604020202020204" pitchFamily="34" charset="0"/>
              <a:buChar char="•"/>
              <a:defRPr sz="2800">
                <a:latin typeface="华文楷体" panose="02010600040101010101" pitchFamily="2" charset="-122"/>
                <a:ea typeface="华文楷体" panose="02010600040101010101"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t>本届机器人综合技能比赛的主题为：</a:t>
            </a:r>
            <a:r>
              <a:rPr lang="zh-CN" altLang="en-US" b="1" dirty="0">
                <a:solidFill>
                  <a:srgbClr val="FF0000"/>
                </a:solidFill>
              </a:rPr>
              <a:t>“ 华夏文明”</a:t>
            </a:r>
          </a:p>
          <a:p>
            <a:r>
              <a:rPr lang="zh-CN" altLang="zh-CN" dirty="0"/>
              <a:t>本届比赛通过用机器人模拟古代文明典故，加深青少年对华夏文明了解，培养青少年的创新科技探索能力，激发青少年的民族精神和文化自信。参赛队要在比赛场地上运行自己的机器人，机器人从待命区出发，在尽可能短的时间内展示自己的各种技能，完成规定的任务，获取尽可能高的得分</a:t>
            </a:r>
            <a:r>
              <a:rPr lang="zh-CN" altLang="en-US" dirty="0"/>
              <a:t>。经过比赛，学生们不仅完成自己的比赛机器人，也提升了对科技和利用科技来积极影响周围世界的认识。</a:t>
            </a:r>
          </a:p>
        </p:txBody>
      </p:sp>
      <p:sp>
        <p:nvSpPr>
          <p:cNvPr id="13" name="文本框 56"/>
          <p:cNvSpPr txBox="1"/>
          <p:nvPr/>
        </p:nvSpPr>
        <p:spPr>
          <a:xfrm>
            <a:off x="1869915" y="469447"/>
            <a:ext cx="7121685"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tx1">
                    <a:lumMod val="75000"/>
                    <a:lumOff val="25000"/>
                  </a:schemeClr>
                </a:solidFill>
                <a:latin typeface="Century Gothic" panose="020B0502020202020204" pitchFamily="34" charset="0"/>
              </a:rPr>
              <a:t>2019</a:t>
            </a:r>
            <a:r>
              <a:rPr lang="zh-CN" altLang="en-US" sz="2800" b="1" dirty="0">
                <a:solidFill>
                  <a:schemeClr val="tx1">
                    <a:lumMod val="75000"/>
                    <a:lumOff val="25000"/>
                  </a:schemeClr>
                </a:solidFill>
                <a:latin typeface="Century Gothic" panose="020B0502020202020204" pitchFamily="34" charset="0"/>
              </a:rPr>
              <a:t>年第十九届综合技能竞赛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主题</a:t>
            </a:r>
          </a:p>
        </p:txBody>
      </p:sp>
    </p:spTree>
    <p:extLst>
      <p:ext uri="{BB962C8B-B14F-4D97-AF65-F5344CB8AC3E}">
        <p14:creationId xmlns:p14="http://schemas.microsoft.com/office/powerpoint/2010/main" val="352523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01</a:t>
              </a:r>
              <a:endParaRPr lang="zh-CN" altLang="en-US" sz="32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709769" y="1290758"/>
            <a:ext cx="11026772"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2400" dirty="0">
              <a:latin typeface="华文楷体" panose="02010600040101010101" pitchFamily="2" charset="-122"/>
              <a:ea typeface="华文楷体" panose="02010600040101010101" pitchFamily="2" charset="-122"/>
            </a:endParaRPr>
          </a:p>
        </p:txBody>
      </p:sp>
      <p:sp>
        <p:nvSpPr>
          <p:cNvPr id="13"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本届比赛场地与环境</a:t>
            </a:r>
          </a:p>
        </p:txBody>
      </p:sp>
      <p:pic>
        <p:nvPicPr>
          <p:cNvPr id="14" name="图片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932" y="1907986"/>
            <a:ext cx="8059994" cy="4566890"/>
          </a:xfrm>
          <a:prstGeom prst="rect">
            <a:avLst/>
          </a:prstGeom>
          <a:noFill/>
          <a:ln>
            <a:noFill/>
          </a:ln>
        </p:spPr>
      </p:pic>
      <p:sp>
        <p:nvSpPr>
          <p:cNvPr id="2" name="矩形 1"/>
          <p:cNvSpPr/>
          <p:nvPr/>
        </p:nvSpPr>
        <p:spPr>
          <a:xfrm>
            <a:off x="387125" y="1097015"/>
            <a:ext cx="8315097" cy="677108"/>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下图比赛场地的示意图，待命区的位置只是示意。 </a:t>
            </a:r>
          </a:p>
        </p:txBody>
      </p:sp>
      <p:sp>
        <p:nvSpPr>
          <p:cNvPr id="3" name="圆角矩形标注 2"/>
          <p:cNvSpPr/>
          <p:nvPr/>
        </p:nvSpPr>
        <p:spPr>
          <a:xfrm>
            <a:off x="9813471" y="3678335"/>
            <a:ext cx="2208753" cy="2157079"/>
          </a:xfrm>
          <a:prstGeom prst="wedgeRoundRectCallout">
            <a:avLst>
              <a:gd name="adj1" fmla="val -98076"/>
              <a:gd name="adj2" fmla="val 4727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tx1">
                    <a:lumMod val="95000"/>
                    <a:lumOff val="5000"/>
                  </a:schemeClr>
                </a:solidFill>
              </a:rPr>
              <a:t>机器人要完成的任务一般分布在场地周围的</a:t>
            </a:r>
            <a:r>
              <a:rPr lang="en-US" altLang="zh-CN" sz="2000" dirty="0">
                <a:solidFill>
                  <a:schemeClr val="tx1">
                    <a:lumMod val="95000"/>
                    <a:lumOff val="5000"/>
                  </a:schemeClr>
                </a:solidFill>
              </a:rPr>
              <a:t>16</a:t>
            </a:r>
            <a:r>
              <a:rPr lang="zh-CN" altLang="en-US" sz="2000" dirty="0">
                <a:solidFill>
                  <a:schemeClr val="tx1">
                    <a:lumMod val="95000"/>
                    <a:lumOff val="5000"/>
                  </a:schemeClr>
                </a:solidFill>
              </a:rPr>
              <a:t>块带黑色十字引导线的固定拼装块中。 </a:t>
            </a:r>
          </a:p>
        </p:txBody>
      </p:sp>
      <p:sp>
        <p:nvSpPr>
          <p:cNvPr id="16" name="圆角矩形标注 15"/>
          <p:cNvSpPr/>
          <p:nvPr/>
        </p:nvSpPr>
        <p:spPr>
          <a:xfrm>
            <a:off x="114613" y="4538690"/>
            <a:ext cx="2208753" cy="2157079"/>
          </a:xfrm>
          <a:prstGeom prst="wedgeRoundRectCallout">
            <a:avLst>
              <a:gd name="adj1" fmla="val 126661"/>
              <a:gd name="adj2" fmla="val -2917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tx1">
                    <a:lumMod val="95000"/>
                    <a:lumOff val="5000"/>
                  </a:schemeClr>
                </a:solidFill>
              </a:rPr>
              <a:t>场地四周的</a:t>
            </a:r>
            <a:r>
              <a:rPr lang="en-US" altLang="zh-CN" sz="2000" dirty="0">
                <a:solidFill>
                  <a:schemeClr val="tx1">
                    <a:lumMod val="95000"/>
                    <a:lumOff val="5000"/>
                  </a:schemeClr>
                </a:solidFill>
              </a:rPr>
              <a:t>16</a:t>
            </a:r>
            <a:r>
              <a:rPr lang="zh-CN" altLang="en-US" sz="2000" dirty="0">
                <a:solidFill>
                  <a:schemeClr val="tx1">
                    <a:lumMod val="95000"/>
                    <a:lumOff val="5000"/>
                  </a:schemeClr>
                </a:solidFill>
              </a:rPr>
              <a:t>块拼装块是固定的，中央淡蓝色的</a:t>
            </a:r>
            <a:r>
              <a:rPr lang="en-US" altLang="zh-CN" sz="2000" dirty="0">
                <a:solidFill>
                  <a:schemeClr val="tx1">
                    <a:lumMod val="95000"/>
                    <a:lumOff val="5000"/>
                  </a:schemeClr>
                </a:solidFill>
              </a:rPr>
              <a:t>8</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9</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10</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11</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14</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15</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16</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17</a:t>
            </a:r>
            <a:r>
              <a:rPr lang="zh-CN" altLang="en-US" sz="2000" dirty="0">
                <a:solidFill>
                  <a:schemeClr val="tx1">
                    <a:lumMod val="95000"/>
                    <a:lumOff val="5000"/>
                  </a:schemeClr>
                </a:solidFill>
              </a:rPr>
              <a:t>号拼装块可换。 </a:t>
            </a:r>
          </a:p>
        </p:txBody>
      </p:sp>
      <p:sp>
        <p:nvSpPr>
          <p:cNvPr id="17" name="圆角矩形标注 16"/>
          <p:cNvSpPr/>
          <p:nvPr/>
        </p:nvSpPr>
        <p:spPr>
          <a:xfrm>
            <a:off x="100684" y="1891658"/>
            <a:ext cx="2208753" cy="1553672"/>
          </a:xfrm>
          <a:prstGeom prst="wedgeRoundRectCallout">
            <a:avLst>
              <a:gd name="adj1" fmla="val 178409"/>
              <a:gd name="adj2" fmla="val -941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tx1">
                    <a:lumMod val="95000"/>
                    <a:lumOff val="5000"/>
                  </a:schemeClr>
                </a:solidFill>
              </a:rPr>
              <a:t>机器人要从待命区启动，完成任务后还要回到待命区</a:t>
            </a:r>
          </a:p>
        </p:txBody>
      </p:sp>
      <p:sp>
        <p:nvSpPr>
          <p:cNvPr id="18" name="圆角矩形标注 17"/>
          <p:cNvSpPr/>
          <p:nvPr/>
        </p:nvSpPr>
        <p:spPr>
          <a:xfrm>
            <a:off x="9397085" y="290286"/>
            <a:ext cx="2208753" cy="1553672"/>
          </a:xfrm>
          <a:prstGeom prst="wedgeRoundRectCallout">
            <a:avLst>
              <a:gd name="adj1" fmla="val -81156"/>
              <a:gd name="adj2" fmla="val 7653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tx1">
                    <a:lumMod val="95000"/>
                    <a:lumOff val="5000"/>
                  </a:schemeClr>
                </a:solidFill>
              </a:rPr>
              <a:t>有可能进行</a:t>
            </a:r>
            <a:r>
              <a:rPr lang="en-US" altLang="zh-CN" sz="2000" dirty="0">
                <a:solidFill>
                  <a:schemeClr val="tx1">
                    <a:lumMod val="95000"/>
                    <a:lumOff val="5000"/>
                  </a:schemeClr>
                </a:solidFill>
              </a:rPr>
              <a:t>100%-200%</a:t>
            </a:r>
            <a:r>
              <a:rPr lang="zh-CN" altLang="en-US" sz="2000" dirty="0">
                <a:solidFill>
                  <a:schemeClr val="tx1">
                    <a:lumMod val="95000"/>
                    <a:lumOff val="5000"/>
                  </a:schemeClr>
                </a:solidFill>
              </a:rPr>
              <a:t>的等比例放大，场地道具尺寸不变</a:t>
            </a:r>
          </a:p>
        </p:txBody>
      </p:sp>
    </p:spTree>
    <p:extLst>
      <p:ext uri="{BB962C8B-B14F-4D97-AF65-F5344CB8AC3E}">
        <p14:creationId xmlns:p14="http://schemas.microsoft.com/office/powerpoint/2010/main" val="6411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387125" y="299356"/>
            <a:ext cx="12126303" cy="6596744"/>
            <a:chOff x="387125" y="299356"/>
            <a:chExt cx="12126303" cy="6596744"/>
          </a:xfrm>
        </p:grpSpPr>
        <p:grpSp>
          <p:nvGrpSpPr>
            <p:cNvPr id="31" name="组合 30"/>
            <p:cNvGrpSpPr/>
            <p:nvPr/>
          </p:nvGrpSpPr>
          <p:grpSpPr>
            <a:xfrm>
              <a:off x="387125" y="299356"/>
              <a:ext cx="1316500" cy="883947"/>
              <a:chOff x="1276124" y="1279752"/>
              <a:chExt cx="6401933" cy="4298496"/>
            </a:xfrm>
          </p:grpSpPr>
          <p:sp>
            <p:nvSpPr>
              <p:cNvPr id="39" name="菱形 3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菱形 3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01</a:t>
              </a:r>
              <a:endParaRPr lang="zh-CN" altLang="en-US" sz="3200" dirty="0">
                <a:solidFill>
                  <a:schemeClr val="accent1"/>
                </a:solidFill>
                <a:latin typeface="Agency FB" panose="020B0503020202020204" pitchFamily="34" charset="0"/>
              </a:endParaRPr>
            </a:p>
          </p:txBody>
        </p:sp>
        <p:grpSp>
          <p:nvGrpSpPr>
            <p:cNvPr id="34" name="组合 33"/>
            <p:cNvGrpSpPr/>
            <p:nvPr/>
          </p:nvGrpSpPr>
          <p:grpSpPr>
            <a:xfrm>
              <a:off x="11572872" y="6254988"/>
              <a:ext cx="940556" cy="641112"/>
              <a:chOff x="11395287" y="6034159"/>
              <a:chExt cx="1208633" cy="823841"/>
            </a:xfrm>
          </p:grpSpPr>
          <p:sp>
            <p:nvSpPr>
              <p:cNvPr id="35" name="菱形 3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本届比赛场地与环境</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69" y="1454323"/>
            <a:ext cx="3488488" cy="260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452258" y="1355675"/>
            <a:ext cx="7420058" cy="2742120"/>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机器人待命区：长</a:t>
            </a:r>
            <a:r>
              <a:rPr lang="en-US" altLang="zh-CN" sz="2800" dirty="0">
                <a:latin typeface="华文楷体" panose="02010600040101010101" pitchFamily="2" charset="-122"/>
                <a:ea typeface="华文楷体" panose="02010600040101010101" pitchFamily="2" charset="-122"/>
              </a:rPr>
              <a:t>500mm</a:t>
            </a:r>
            <a:r>
              <a:rPr lang="zh-CN" altLang="en-US" sz="2800" dirty="0">
                <a:latin typeface="华文楷体" panose="02010600040101010101" pitchFamily="2" charset="-122"/>
                <a:ea typeface="华文楷体" panose="02010600040101010101" pitchFamily="2" charset="-122"/>
              </a:rPr>
              <a:t>、宽</a:t>
            </a:r>
            <a:r>
              <a:rPr lang="en-US" altLang="zh-CN" sz="2800" dirty="0">
                <a:latin typeface="华文楷体" panose="02010600040101010101" pitchFamily="2" charset="-122"/>
                <a:ea typeface="华文楷体" panose="02010600040101010101" pitchFamily="2" charset="-122"/>
              </a:rPr>
              <a:t>500mm</a:t>
            </a:r>
            <a:r>
              <a:rPr lang="zh-CN" altLang="en-US" sz="2800" dirty="0">
                <a:latin typeface="华文楷体" panose="02010600040101010101" pitchFamily="2" charset="-122"/>
                <a:ea typeface="华文楷体" panose="02010600040101010101" pitchFamily="2" charset="-122"/>
              </a:rPr>
              <a:t>的锥台</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机器人要从待命区启动，完成任务后还要回到待命区。锥台上虽画有黑色引导线，但机器人可以从任何一边上下。</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69" y="4751614"/>
            <a:ext cx="4902398" cy="132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701548" y="4381098"/>
            <a:ext cx="6096000" cy="1969770"/>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十字或丁字交叉处转弯标志：机器人在遇到转弯标志时应按图示正确动作通过转弯标志。</a:t>
            </a:r>
          </a:p>
        </p:txBody>
      </p:sp>
    </p:spTree>
    <p:extLst>
      <p:ext uri="{BB962C8B-B14F-4D97-AF65-F5344CB8AC3E}">
        <p14:creationId xmlns:p14="http://schemas.microsoft.com/office/powerpoint/2010/main" val="23322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0" name="矩形 19"/>
          <p:cNvSpPr/>
          <p:nvPr/>
        </p:nvSpPr>
        <p:spPr>
          <a:xfrm rot="5400000">
            <a:off x="5711280" y="-5097375"/>
            <a:ext cx="769440"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7" name="文本框 46"/>
          <p:cNvSpPr txBox="1"/>
          <p:nvPr/>
        </p:nvSpPr>
        <p:spPr>
          <a:xfrm>
            <a:off x="3752215" y="614974"/>
            <a:ext cx="4687570" cy="769441"/>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solidFill>
                <a:latin typeface="Agency FB" panose="020B0503020202020204" pitchFamily="34" charset="0"/>
              </a:rPr>
              <a:t>目录</a:t>
            </a:r>
            <a:endParaRPr lang="en-US" altLang="zh-CN" sz="4400" dirty="0">
              <a:solidFill>
                <a:schemeClr val="accent1"/>
              </a:solidFill>
              <a:latin typeface="Agency FB" panose="020B0503020202020204" pitchFamily="34" charset="0"/>
            </a:endParaRPr>
          </a:p>
        </p:txBody>
      </p:sp>
      <p:sp>
        <p:nvSpPr>
          <p:cNvPr id="18" name="菱形 17"/>
          <p:cNvSpPr/>
          <p:nvPr/>
        </p:nvSpPr>
        <p:spPr>
          <a:xfrm>
            <a:off x="11872316" y="6254988"/>
            <a:ext cx="641112" cy="64111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11572872" y="6350868"/>
            <a:ext cx="449352" cy="44935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70225" y="1992444"/>
            <a:ext cx="6432550" cy="3062377"/>
          </a:xfrm>
          <a:prstGeom prst="rect">
            <a:avLst/>
          </a:prstGeom>
        </p:spPr>
        <p:txBody>
          <a:bodyPr/>
          <a:lstStyle/>
          <a:p>
            <a:pPr defTabSz="914400">
              <a:lnSpc>
                <a:spcPct val="150000"/>
              </a:lnSpc>
              <a:spcBef>
                <a:spcPts val="1000"/>
              </a:spcBef>
            </a:pPr>
            <a:r>
              <a:rPr lang="zh-CN" altLang="en-US" sz="3200" dirty="0">
                <a:latin typeface="华文楷体" panose="02010600040101010101" pitchFamily="2" charset="-122"/>
                <a:ea typeface="华文楷体" panose="02010600040101010101" pitchFamily="2" charset="-122"/>
              </a:rPr>
              <a:t>一、综合技能竞赛简介</a:t>
            </a:r>
          </a:p>
          <a:p>
            <a:pPr defTabSz="914400">
              <a:lnSpc>
                <a:spcPct val="150000"/>
              </a:lnSpc>
              <a:spcBef>
                <a:spcPts val="1000"/>
              </a:spcBef>
            </a:pPr>
            <a:r>
              <a:rPr lang="zh-CN" altLang="en-US" sz="3200" dirty="0">
                <a:latin typeface="华文楷体" panose="02010600040101010101" pitchFamily="2" charset="-122"/>
                <a:ea typeface="华文楷体" panose="02010600040101010101" pitchFamily="2" charset="-122"/>
              </a:rPr>
              <a:t>二、综合技能竞赛的发展变化</a:t>
            </a:r>
            <a:endParaRPr lang="en-US" altLang="zh-CN" sz="3200" dirty="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3200" dirty="0">
                <a:latin typeface="华文楷体" panose="02010600040101010101" pitchFamily="2" charset="-122"/>
                <a:ea typeface="华文楷体" panose="02010600040101010101" pitchFamily="2" charset="-122"/>
              </a:rPr>
              <a:t>三、综合技能竞赛的发展方向</a:t>
            </a:r>
            <a:endParaRPr lang="en-US" altLang="zh-CN" sz="3200" dirty="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3200" dirty="0">
                <a:latin typeface="华文楷体" panose="02010600040101010101" pitchFamily="2" charset="-122"/>
                <a:ea typeface="华文楷体" panose="02010600040101010101" pitchFamily="2" charset="-122"/>
              </a:rPr>
              <a:t>四、</a:t>
            </a:r>
            <a:r>
              <a:rPr lang="en-US" altLang="zh-CN" sz="3200" dirty="0">
                <a:latin typeface="华文楷体" panose="02010600040101010101" pitchFamily="2" charset="-122"/>
                <a:ea typeface="华文楷体" panose="02010600040101010101" pitchFamily="2" charset="-122"/>
              </a:rPr>
              <a:t>2019</a:t>
            </a:r>
            <a:r>
              <a:rPr lang="zh-CN" altLang="en-US" sz="3200" dirty="0">
                <a:latin typeface="华文楷体" panose="02010600040101010101" pitchFamily="2" charset="-122"/>
                <a:ea typeface="华文楷体" panose="02010600040101010101" pitchFamily="2" charset="-122"/>
              </a:rPr>
              <a:t>年第十九届综合技能竞赛</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01</a:t>
              </a:r>
              <a:endParaRPr lang="zh-CN" altLang="en-US" sz="32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709769" y="1176455"/>
            <a:ext cx="11026772"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2400" dirty="0">
              <a:latin typeface="华文楷体" panose="02010600040101010101" pitchFamily="2" charset="-122"/>
              <a:ea typeface="华文楷体" panose="02010600040101010101" pitchFamily="2" charset="-122"/>
            </a:endParaRPr>
          </a:p>
        </p:txBody>
      </p:sp>
      <p:sp>
        <p:nvSpPr>
          <p:cNvPr id="12" name="Rectangle 3">
            <a:extLst>
              <a:ext uri="{FF2B5EF4-FFF2-40B4-BE49-F238E27FC236}">
                <a16:creationId xmlns:a16="http://schemas.microsoft.com/office/drawing/2014/main" id="{FE6EAA89-EC79-4000-B8D3-13B9349648A5}"/>
              </a:ext>
            </a:extLst>
          </p:cNvPr>
          <p:cNvSpPr txBox="1">
            <a:spLocks noChangeArrowheads="1"/>
          </p:cNvSpPr>
          <p:nvPr/>
        </p:nvSpPr>
        <p:spPr>
          <a:xfrm>
            <a:off x="167281" y="1098827"/>
            <a:ext cx="11854943" cy="5329238"/>
          </a:xfrm>
          <a:prstGeom prst="rect">
            <a:avLst/>
          </a:prstGeom>
        </p:spPr>
        <p:txBody>
          <a:bodyPr/>
          <a:lstStyle>
            <a:defPPr>
              <a:defRPr lang="en-US"/>
            </a:defPPr>
            <a:lvl1pPr marL="228600" indent="-228600" defTabSz="914400">
              <a:lnSpc>
                <a:spcPct val="150000"/>
              </a:lnSpc>
              <a:spcBef>
                <a:spcPts val="1000"/>
              </a:spcBef>
              <a:buFont typeface="Arial" panose="020B0604020202020204" pitchFamily="34" charset="0"/>
              <a:buChar char="•"/>
              <a:defRPr sz="2800">
                <a:latin typeface="华文楷体" panose="02010600040101010101" pitchFamily="2" charset="-122"/>
                <a:ea typeface="华文楷体" panose="02010600040101010101"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t>往届机器人竞赛中所用的部分可换拼装块的图形可能沿用，但也会有一些新的图形。</a:t>
            </a:r>
            <a:r>
              <a:rPr lang="zh-CN" altLang="en-US" dirty="0">
                <a:solidFill>
                  <a:srgbClr val="FF0000"/>
                </a:solidFill>
              </a:rPr>
              <a:t>有些可换拼装块上可能有</a:t>
            </a:r>
            <a:r>
              <a:rPr lang="en-US" altLang="zh-CN" dirty="0">
                <a:solidFill>
                  <a:srgbClr val="FF0000"/>
                </a:solidFill>
              </a:rPr>
              <a:t>6mm</a:t>
            </a:r>
            <a:r>
              <a:rPr lang="zh-CN" altLang="en-US" dirty="0">
                <a:solidFill>
                  <a:srgbClr val="FF0000"/>
                </a:solidFill>
              </a:rPr>
              <a:t>高的突起、坡度约</a:t>
            </a:r>
            <a:r>
              <a:rPr lang="en-US" altLang="zh-CN" dirty="0">
                <a:solidFill>
                  <a:srgbClr val="FF0000"/>
                </a:solidFill>
              </a:rPr>
              <a:t>12°</a:t>
            </a:r>
            <a:r>
              <a:rPr lang="zh-CN" altLang="en-US" dirty="0">
                <a:solidFill>
                  <a:srgbClr val="FF0000"/>
                </a:solidFill>
              </a:rPr>
              <a:t>的坡道、宽</a:t>
            </a:r>
            <a:r>
              <a:rPr lang="en-US" altLang="zh-CN" dirty="0">
                <a:solidFill>
                  <a:srgbClr val="FF0000"/>
                </a:solidFill>
              </a:rPr>
              <a:t>320mm</a:t>
            </a:r>
            <a:r>
              <a:rPr lang="zh-CN" altLang="en-US" dirty="0">
                <a:solidFill>
                  <a:srgbClr val="FF0000"/>
                </a:solidFill>
              </a:rPr>
              <a:t>高</a:t>
            </a:r>
            <a:r>
              <a:rPr lang="en-US" altLang="zh-CN" dirty="0">
                <a:solidFill>
                  <a:srgbClr val="FF0000"/>
                </a:solidFill>
              </a:rPr>
              <a:t>320mm</a:t>
            </a:r>
            <a:r>
              <a:rPr lang="zh-CN" altLang="en-US" dirty="0">
                <a:solidFill>
                  <a:srgbClr val="FF0000"/>
                </a:solidFill>
              </a:rPr>
              <a:t>的涵洞也可能会出现没有引导线的空白拼装块，等等</a:t>
            </a:r>
            <a:r>
              <a:rPr lang="zh-CN" altLang="en-US" dirty="0"/>
              <a:t>。</a:t>
            </a:r>
          </a:p>
          <a:p>
            <a:r>
              <a:rPr lang="zh-CN" altLang="en-US" dirty="0"/>
              <a:t>比赛场地尺寸的允许误差是</a:t>
            </a:r>
            <a:r>
              <a:rPr lang="en-US" altLang="zh-CN" dirty="0"/>
              <a:t>±5mm</a:t>
            </a:r>
            <a:r>
              <a:rPr lang="zh-CN" altLang="en-US" dirty="0"/>
              <a:t>，拼装块尺寸的允许误差是</a:t>
            </a:r>
            <a:r>
              <a:rPr lang="en-US" altLang="zh-CN" dirty="0"/>
              <a:t>–3mm</a:t>
            </a:r>
            <a:r>
              <a:rPr lang="zh-CN" altLang="en-US" dirty="0"/>
              <a:t>，对此，参赛队设计机器人时必须充分考虑。</a:t>
            </a:r>
          </a:p>
          <a:p>
            <a:r>
              <a:rPr lang="zh-CN" altLang="en-US" dirty="0"/>
              <a:t>机器人比赛场地环境为冷光源、低照度、无磁场干扰。但由于一般赛场环境的不确定因素较多，例如，场地表面可能有纹路和不平整，边框上有裂缝，光照条件有变化等等。参赛队在设计机器人时应考虑各种应对措施。</a:t>
            </a:r>
          </a:p>
          <a:p>
            <a:endParaRPr lang="zh-CN" altLang="en-US" dirty="0"/>
          </a:p>
        </p:txBody>
      </p:sp>
      <p:sp>
        <p:nvSpPr>
          <p:cNvPr id="13"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本届比赛场地与环境</a:t>
            </a:r>
          </a:p>
        </p:txBody>
      </p:sp>
    </p:spTree>
    <p:extLst>
      <p:ext uri="{BB962C8B-B14F-4D97-AF65-F5344CB8AC3E}">
        <p14:creationId xmlns:p14="http://schemas.microsoft.com/office/powerpoint/2010/main" val="311678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56054" y="2216998"/>
            <a:ext cx="2133781"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Century Gothic" panose="020B0502020202020204" pitchFamily="34" charset="0"/>
              </a:rPr>
              <a:t>司南辨向</a:t>
            </a:r>
          </a:p>
        </p:txBody>
      </p:sp>
      <p:sp>
        <p:nvSpPr>
          <p:cNvPr id="38" name="文本框 37"/>
          <p:cNvSpPr txBox="1"/>
          <p:nvPr/>
        </p:nvSpPr>
        <p:spPr>
          <a:xfrm>
            <a:off x="5744156" y="2216997"/>
            <a:ext cx="2920366" cy="5847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dirty="0"/>
              <a:t>神农尝百草</a:t>
            </a:r>
          </a:p>
        </p:txBody>
      </p:sp>
      <p:sp>
        <p:nvSpPr>
          <p:cNvPr id="41" name="文本框 40"/>
          <p:cNvSpPr txBox="1"/>
          <p:nvPr/>
        </p:nvSpPr>
        <p:spPr>
          <a:xfrm>
            <a:off x="8348976" y="2216996"/>
            <a:ext cx="2133781" cy="5847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dirty="0"/>
              <a:t>神秘任务</a:t>
            </a:r>
          </a:p>
        </p:txBody>
      </p:sp>
      <p:sp>
        <p:nvSpPr>
          <p:cNvPr id="44" name="文本框 43"/>
          <p:cNvSpPr txBox="1"/>
          <p:nvPr/>
        </p:nvSpPr>
        <p:spPr>
          <a:xfrm>
            <a:off x="6845406" y="4774865"/>
            <a:ext cx="2133781" cy="5847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dirty="0"/>
              <a:t>张骞出使</a:t>
            </a:r>
          </a:p>
        </p:txBody>
      </p:sp>
      <p:sp>
        <p:nvSpPr>
          <p:cNvPr id="47" name="文本框 46"/>
          <p:cNvSpPr txBox="1"/>
          <p:nvPr/>
        </p:nvSpPr>
        <p:spPr>
          <a:xfrm>
            <a:off x="4344166" y="4774865"/>
            <a:ext cx="2133781" cy="5847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dirty="0"/>
              <a:t>愚公移山</a:t>
            </a:r>
          </a:p>
        </p:txBody>
      </p:sp>
      <p:sp>
        <p:nvSpPr>
          <p:cNvPr id="50" name="文本框 49"/>
          <p:cNvSpPr txBox="1"/>
          <p:nvPr/>
        </p:nvSpPr>
        <p:spPr>
          <a:xfrm>
            <a:off x="1835186" y="4774865"/>
            <a:ext cx="2133781" cy="5847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dirty="0"/>
              <a:t>大禹治水</a:t>
            </a:r>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5534234"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930813" y="3063997"/>
            <a:ext cx="10191979" cy="1536240"/>
            <a:chOff x="819502" y="3064026"/>
            <a:chExt cx="10191979" cy="1536240"/>
          </a:xfrm>
        </p:grpSpPr>
        <p:grpSp>
          <p:nvGrpSpPr>
            <p:cNvPr id="52" name="组合 51"/>
            <p:cNvGrpSpPr/>
            <p:nvPr/>
          </p:nvGrpSpPr>
          <p:grpSpPr>
            <a:xfrm>
              <a:off x="819502" y="3064026"/>
              <a:ext cx="7680417" cy="1536240"/>
              <a:chOff x="819502" y="3064026"/>
              <a:chExt cx="10552996" cy="1536240"/>
            </a:xfrm>
          </p:grpSpPr>
          <p:sp>
            <p:nvSpPr>
              <p:cNvPr id="4" name="íśľiḓê"/>
              <p:cNvSpPr/>
              <p:nvPr/>
            </p:nvSpPr>
            <p:spPr>
              <a:xfrm>
                <a:off x="2578335"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2</a:t>
                </a:r>
              </a:p>
            </p:txBody>
          </p:sp>
          <p:sp>
            <p:nvSpPr>
              <p:cNvPr id="5" name="ïš1íďe"/>
              <p:cNvSpPr/>
              <p:nvPr/>
            </p:nvSpPr>
            <p:spPr>
              <a:xfrm>
                <a:off x="4337168"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3</a:t>
                </a:r>
              </a:p>
            </p:txBody>
          </p:sp>
          <p:sp>
            <p:nvSpPr>
              <p:cNvPr id="6" name="isļiḍe"/>
              <p:cNvSpPr/>
              <p:nvPr/>
            </p:nvSpPr>
            <p:spPr>
              <a:xfrm>
                <a:off x="6096001"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4</a:t>
                </a:r>
              </a:p>
            </p:txBody>
          </p:sp>
          <p:sp>
            <p:nvSpPr>
              <p:cNvPr id="7" name="işḷïḋê"/>
              <p:cNvSpPr/>
              <p:nvPr/>
            </p:nvSpPr>
            <p:spPr>
              <a:xfrm>
                <a:off x="7854834"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5</a:t>
                </a:r>
              </a:p>
            </p:txBody>
          </p:sp>
          <p:sp>
            <p:nvSpPr>
              <p:cNvPr id="8" name="îṣ1íďé"/>
              <p:cNvSpPr/>
              <p:nvPr/>
            </p:nvSpPr>
            <p:spPr>
              <a:xfrm>
                <a:off x="9613665"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6</a:t>
                </a:r>
              </a:p>
            </p:txBody>
          </p:sp>
          <p:sp>
            <p:nvSpPr>
              <p:cNvPr id="9" name="ísḻíďè"/>
              <p:cNvSpPr/>
              <p:nvPr/>
            </p:nvSpPr>
            <p:spPr>
              <a:xfrm>
                <a:off x="819502"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1</a:t>
                </a:r>
              </a:p>
            </p:txBody>
          </p:sp>
          <p:cxnSp>
            <p:nvCxnSpPr>
              <p:cNvPr id="14" name="Straight Connector 45"/>
              <p:cNvCxnSpPr/>
              <p:nvPr/>
            </p:nvCxnSpPr>
            <p:spPr>
              <a:xfrm flipV="1">
                <a:off x="168067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46"/>
              <p:cNvCxnSpPr/>
              <p:nvPr/>
            </p:nvCxnSpPr>
            <p:spPr>
              <a:xfrm flipV="1">
                <a:off x="3373823"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49"/>
              <p:cNvCxnSpPr/>
              <p:nvPr/>
            </p:nvCxnSpPr>
            <p:spPr>
              <a:xfrm flipV="1">
                <a:off x="518613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51"/>
              <p:cNvCxnSpPr/>
              <p:nvPr/>
            </p:nvCxnSpPr>
            <p:spPr>
              <a:xfrm flipV="1">
                <a:off x="6891489"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53"/>
              <p:cNvCxnSpPr/>
              <p:nvPr/>
            </p:nvCxnSpPr>
            <p:spPr>
              <a:xfrm flipV="1">
                <a:off x="8703798" y="3064026"/>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55"/>
              <p:cNvCxnSpPr/>
              <p:nvPr/>
            </p:nvCxnSpPr>
            <p:spPr>
              <a:xfrm flipV="1">
                <a:off x="10412155"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70" name="işḷïḋê"/>
            <p:cNvSpPr/>
            <p:nvPr/>
          </p:nvSpPr>
          <p:spPr>
            <a:xfrm>
              <a:off x="8451343" y="3654166"/>
              <a:ext cx="1280070"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7</a:t>
              </a:r>
            </a:p>
          </p:txBody>
        </p:sp>
        <p:sp>
          <p:nvSpPr>
            <p:cNvPr id="71" name="îṣ1íďé"/>
            <p:cNvSpPr/>
            <p:nvPr/>
          </p:nvSpPr>
          <p:spPr>
            <a:xfrm>
              <a:off x="9731411" y="3654166"/>
              <a:ext cx="1280070"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bg1"/>
                  </a:solidFill>
                  <a:latin typeface="Agency FB" panose="020B0503020202020204" pitchFamily="34" charset="0"/>
                </a:rPr>
                <a:t>8</a:t>
              </a:r>
            </a:p>
          </p:txBody>
        </p:sp>
      </p:grpSp>
      <p:cxnSp>
        <p:nvCxnSpPr>
          <p:cNvPr id="72" name="Straight Connector 53"/>
          <p:cNvCxnSpPr/>
          <p:nvPr/>
        </p:nvCxnSpPr>
        <p:spPr>
          <a:xfrm flipV="1">
            <a:off x="9069215" y="3044643"/>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55"/>
          <p:cNvCxnSpPr/>
          <p:nvPr/>
        </p:nvCxnSpPr>
        <p:spPr>
          <a:xfrm flipV="1">
            <a:off x="10482757" y="4133932"/>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文本框 34"/>
          <p:cNvSpPr txBox="1"/>
          <p:nvPr/>
        </p:nvSpPr>
        <p:spPr>
          <a:xfrm>
            <a:off x="3216193" y="2217539"/>
            <a:ext cx="2133781"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Century Gothic" panose="020B0502020202020204" pitchFamily="34" charset="0"/>
              </a:rPr>
              <a:t>夸父逐日</a:t>
            </a:r>
          </a:p>
        </p:txBody>
      </p:sp>
      <p:sp>
        <p:nvSpPr>
          <p:cNvPr id="75" name="文本框 34"/>
          <p:cNvSpPr txBox="1"/>
          <p:nvPr/>
        </p:nvSpPr>
        <p:spPr>
          <a:xfrm>
            <a:off x="9439544" y="4774864"/>
            <a:ext cx="2133781"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latin typeface="Century Gothic" panose="020B0502020202020204" pitchFamily="34" charset="0"/>
              </a:rPr>
              <a:t>完璧归赵</a:t>
            </a:r>
          </a:p>
        </p:txBody>
      </p:sp>
      <p:cxnSp>
        <p:nvCxnSpPr>
          <p:cNvPr id="39" name="Straight Connector 53"/>
          <p:cNvCxnSpPr/>
          <p:nvPr/>
        </p:nvCxnSpPr>
        <p:spPr>
          <a:xfrm flipV="1">
            <a:off x="7912297" y="4137539"/>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53"/>
          <p:cNvCxnSpPr/>
          <p:nvPr/>
        </p:nvCxnSpPr>
        <p:spPr>
          <a:xfrm flipV="1">
            <a:off x="4130987" y="3063997"/>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53"/>
          <p:cNvCxnSpPr/>
          <p:nvPr/>
        </p:nvCxnSpPr>
        <p:spPr>
          <a:xfrm flipV="1">
            <a:off x="5349974" y="4162331"/>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53"/>
          <p:cNvCxnSpPr/>
          <p:nvPr/>
        </p:nvCxnSpPr>
        <p:spPr>
          <a:xfrm flipV="1">
            <a:off x="2789835" y="4136323"/>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53"/>
          <p:cNvCxnSpPr/>
          <p:nvPr/>
        </p:nvCxnSpPr>
        <p:spPr>
          <a:xfrm flipV="1">
            <a:off x="1570848" y="3063997"/>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5" y="459176"/>
              <a:ext cx="8095219"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1——</a:t>
              </a:r>
              <a:r>
                <a:rPr lang="zh-CN" altLang="en-US" sz="2800" b="1" dirty="0">
                  <a:solidFill>
                    <a:schemeClr val="tx1">
                      <a:lumMod val="75000"/>
                      <a:lumOff val="25000"/>
                    </a:schemeClr>
                  </a:solidFill>
                  <a:latin typeface="Century Gothic" panose="020B0502020202020204" pitchFamily="34" charset="0"/>
                </a:rPr>
                <a:t>司南辨向</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grpSp>
      </p:grpSp>
      <p:sp>
        <p:nvSpPr>
          <p:cNvPr id="3" name="矩形 2"/>
          <p:cNvSpPr/>
          <p:nvPr/>
        </p:nvSpPr>
        <p:spPr>
          <a:xfrm>
            <a:off x="467052" y="1319941"/>
            <a:ext cx="11555172" cy="5100693"/>
          </a:xfrm>
          <a:prstGeom prst="rect">
            <a:avLst/>
          </a:prstGeom>
        </p:spPr>
        <p:txBody>
          <a:bodyPr/>
          <a:lstStyle/>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机器人从锥台上驶下，进入某个十字线拼装块的</a:t>
            </a:r>
            <a:r>
              <a:rPr lang="zh-CN" altLang="en-US" sz="2800" dirty="0">
                <a:solidFill>
                  <a:srgbClr val="FF0000"/>
                </a:solidFill>
                <a:latin typeface="华文楷体" panose="02010600040101010101" pitchFamily="2" charset="-122"/>
                <a:ea typeface="华文楷体" panose="02010600040101010101" pitchFamily="2" charset="-122"/>
              </a:rPr>
              <a:t>某个分区将车头朝南停下至少</a:t>
            </a:r>
            <a:r>
              <a:rPr lang="en-US" altLang="zh-CN" sz="2800" b="1" dirty="0">
                <a:solidFill>
                  <a:srgbClr val="FF0000"/>
                </a:solidFill>
                <a:latin typeface="华文楷体" panose="02010600040101010101" pitchFamily="2" charset="-122"/>
                <a:ea typeface="华文楷体" panose="02010600040101010101" pitchFamily="2" charset="-122"/>
              </a:rPr>
              <a:t>2</a:t>
            </a:r>
            <a:r>
              <a:rPr lang="zh-CN" altLang="en-US" sz="2800" b="1" dirty="0">
                <a:solidFill>
                  <a:srgbClr val="FF0000"/>
                </a:solidFill>
                <a:latin typeface="华文楷体" panose="02010600040101010101" pitchFamily="2" charset="-122"/>
                <a:ea typeface="华文楷体" panose="02010600040101010101" pitchFamily="2" charset="-122"/>
              </a:rPr>
              <a:t>秒钟</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进入分区的含义是机器人与该分区内（不含黑色引导线）的地面接触，车头朝南的含义是</a:t>
            </a:r>
            <a:r>
              <a:rPr lang="zh-CN" altLang="en-US" sz="2800" dirty="0">
                <a:solidFill>
                  <a:srgbClr val="FF0000"/>
                </a:solidFill>
                <a:latin typeface="华文楷体" panose="02010600040101010101" pitchFamily="2" charset="-122"/>
                <a:ea typeface="华文楷体" panose="02010600040101010101" pitchFamily="2" charset="-122"/>
              </a:rPr>
              <a:t>机器人车头朝向正南方向</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机器人进入规定的分区后，如果与地面的所有接触点（面）均在该分区内且车头朝向正南方向得</a:t>
            </a:r>
            <a:r>
              <a:rPr lang="en-US" altLang="zh-CN" sz="2800" dirty="0">
                <a:solidFill>
                  <a:srgbClr val="FF0000"/>
                </a:solidFill>
                <a:latin typeface="华文楷体" panose="02010600040101010101" pitchFamily="2" charset="-122"/>
                <a:ea typeface="华文楷体" panose="02010600040101010101" pitchFamily="2" charset="-122"/>
              </a:rPr>
              <a:t>60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；如果机器人车头未朝向正南方向，</a:t>
            </a:r>
            <a:r>
              <a:rPr lang="zh-CN" altLang="en-US" sz="2800" dirty="0">
                <a:solidFill>
                  <a:srgbClr val="FF0000"/>
                </a:solidFill>
                <a:latin typeface="华文楷体" panose="02010600040101010101" pitchFamily="2" charset="-122"/>
                <a:ea typeface="华文楷体" panose="02010600040101010101" pitchFamily="2" charset="-122"/>
              </a:rPr>
              <a:t>扣</a:t>
            </a:r>
            <a:r>
              <a:rPr lang="en-US" altLang="zh-CN" sz="2800" dirty="0">
                <a:solidFill>
                  <a:srgbClr val="FF0000"/>
                </a:solidFill>
                <a:latin typeface="华文楷体" panose="02010600040101010101" pitchFamily="2" charset="-122"/>
                <a:ea typeface="华文楷体" panose="02010600040101010101" pitchFamily="2" charset="-122"/>
              </a:rPr>
              <a:t>20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；如果有部件与该分区外的地面接触，每个接触点（面）</a:t>
            </a:r>
            <a:r>
              <a:rPr lang="zh-CN" altLang="en-US" sz="2800" dirty="0">
                <a:solidFill>
                  <a:srgbClr val="FF0000"/>
                </a:solidFill>
                <a:latin typeface="华文楷体" panose="02010600040101010101" pitchFamily="2" charset="-122"/>
                <a:ea typeface="华文楷体" panose="02010600040101010101" pitchFamily="2" charset="-122"/>
              </a:rPr>
              <a:t>扣</a:t>
            </a:r>
            <a:r>
              <a:rPr lang="en-US" altLang="zh-CN" sz="2800" dirty="0">
                <a:solidFill>
                  <a:srgbClr val="FF0000"/>
                </a:solidFill>
                <a:latin typeface="华文楷体" panose="02010600040101010101" pitchFamily="2" charset="-122"/>
                <a:ea typeface="华文楷体" panose="02010600040101010101" pitchFamily="2" charset="-122"/>
              </a:rPr>
              <a:t>10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，扣完为止；机器人离开该分区裁判员计分。</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司南辨向不一定为第一个完成的任务。</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就算完成“司南辨向”任务。 </a:t>
            </a:r>
          </a:p>
        </p:txBody>
      </p:sp>
    </p:spTree>
    <p:extLst>
      <p:ext uri="{BB962C8B-B14F-4D97-AF65-F5344CB8AC3E}">
        <p14:creationId xmlns:p14="http://schemas.microsoft.com/office/powerpoint/2010/main" val="4627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5" y="459176"/>
              <a:ext cx="7430201"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2——</a:t>
              </a:r>
              <a:r>
                <a:rPr lang="zh-CN" altLang="en-US" sz="2800" b="1" dirty="0">
                  <a:solidFill>
                    <a:schemeClr val="tx1">
                      <a:lumMod val="75000"/>
                      <a:lumOff val="25000"/>
                    </a:schemeClr>
                  </a:solidFill>
                  <a:latin typeface="Century Gothic" panose="020B0502020202020204" pitchFamily="34" charset="0"/>
                </a:rPr>
                <a:t>大禹治水</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467052" y="1220795"/>
            <a:ext cx="11555172" cy="5100693"/>
          </a:xfrm>
          <a:prstGeom prst="rect">
            <a:avLst/>
          </a:prstGeom>
        </p:spPr>
        <p:txBody>
          <a:bodyPr/>
          <a:lstStyle/>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在治水所用的疏通洪水的管道槽和管道如图所示，管道尺寸为</a:t>
            </a:r>
            <a:r>
              <a:rPr lang="zh-CN" altLang="en-US" sz="2800" dirty="0">
                <a:solidFill>
                  <a:srgbClr val="FF0000"/>
                </a:solidFill>
                <a:latin typeface="华文楷体" panose="02010600040101010101" pitchFamily="2" charset="-122"/>
                <a:ea typeface="华文楷体" panose="02010600040101010101" pitchFamily="2" charset="-122"/>
              </a:rPr>
              <a:t>直径</a:t>
            </a:r>
            <a:r>
              <a:rPr lang="en-US" altLang="zh-CN" sz="2800" dirty="0">
                <a:solidFill>
                  <a:srgbClr val="FF0000"/>
                </a:solidFill>
                <a:latin typeface="华文楷体" panose="02010600040101010101" pitchFamily="2" charset="-122"/>
                <a:ea typeface="华文楷体" panose="02010600040101010101" pitchFamily="2" charset="-122"/>
              </a:rPr>
              <a:t>40mm</a:t>
            </a:r>
            <a:r>
              <a:rPr lang="zh-CN" altLang="en-US" sz="2800" dirty="0">
                <a:solidFill>
                  <a:srgbClr val="FF0000"/>
                </a:solidFill>
                <a:latin typeface="华文楷体" panose="02010600040101010101" pitchFamily="2" charset="-122"/>
                <a:ea typeface="华文楷体" panose="02010600040101010101" pitchFamily="2" charset="-122"/>
              </a:rPr>
              <a:t>，长</a:t>
            </a:r>
            <a:r>
              <a:rPr lang="en-US" altLang="zh-CN" sz="2800" dirty="0">
                <a:solidFill>
                  <a:srgbClr val="FF0000"/>
                </a:solidFill>
                <a:latin typeface="华文楷体" panose="02010600040101010101" pitchFamily="2" charset="-122"/>
                <a:ea typeface="华文楷体" panose="02010600040101010101" pitchFamily="2" charset="-122"/>
              </a:rPr>
              <a:t>100mm</a:t>
            </a:r>
            <a:r>
              <a:rPr lang="zh-CN" altLang="en-US" sz="2800" dirty="0">
                <a:solidFill>
                  <a:srgbClr val="FF0000"/>
                </a:solidFill>
                <a:latin typeface="华文楷体" panose="02010600040101010101" pitchFamily="2" charset="-122"/>
                <a:ea typeface="华文楷体" panose="02010600040101010101" pitchFamily="2" charset="-122"/>
              </a:rPr>
              <a:t>的圆柱体，管道槽长</a:t>
            </a:r>
            <a:r>
              <a:rPr lang="en-US" altLang="zh-CN" sz="2800" dirty="0">
                <a:solidFill>
                  <a:srgbClr val="FF0000"/>
                </a:solidFill>
                <a:latin typeface="华文楷体" panose="02010600040101010101" pitchFamily="2" charset="-122"/>
                <a:ea typeface="华文楷体" panose="02010600040101010101" pitchFamily="2" charset="-122"/>
              </a:rPr>
              <a:t>250mm</a:t>
            </a:r>
            <a:r>
              <a:rPr lang="zh-CN" altLang="en-US" sz="2800" dirty="0">
                <a:solidFill>
                  <a:srgbClr val="FF0000"/>
                </a:solidFill>
                <a:latin typeface="华文楷体" panose="02010600040101010101" pitchFamily="2" charset="-122"/>
                <a:ea typeface="华文楷体" panose="02010600040101010101" pitchFamily="2" charset="-122"/>
              </a:rPr>
              <a:t>，管道槽一端封闭，一端开口</a:t>
            </a:r>
            <a:r>
              <a:rPr lang="zh-CN" altLang="en-US" sz="2800" dirty="0">
                <a:latin typeface="华文楷体" panose="02010600040101010101" pitchFamily="2" charset="-122"/>
                <a:ea typeface="华文楷体" panose="02010600040101010101" pitchFamily="2" charset="-122"/>
              </a:rPr>
              <a:t>，两个管道的位置由赛题公布。</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机器人沿黑色引导线从十字线拼装块的一口进入，将两段管道放入管道槽内，每放入一个计</a:t>
            </a:r>
            <a:r>
              <a:rPr lang="en-US" altLang="zh-CN" sz="2800" dirty="0">
                <a:latin typeface="华文楷体" panose="02010600040101010101" pitchFamily="2" charset="-122"/>
                <a:ea typeface="华文楷体" panose="02010600040101010101" pitchFamily="2" charset="-122"/>
              </a:rPr>
              <a:t>20</a:t>
            </a:r>
            <a:r>
              <a:rPr lang="zh-CN" altLang="en-US" sz="2800" dirty="0">
                <a:latin typeface="华文楷体" panose="02010600040101010101" pitchFamily="2" charset="-122"/>
                <a:ea typeface="华文楷体" panose="02010600040101010101" pitchFamily="2" charset="-122"/>
              </a:rPr>
              <a:t>分；两段管道放入管道槽后，需进行管道拼接，要求机器人调整管道位置，使两个拼接的管道相对于管道槽开口的缩入量</a:t>
            </a:r>
            <a:r>
              <a:rPr lang="zh-CN" altLang="en-US" sz="2800" dirty="0">
                <a:solidFill>
                  <a:srgbClr val="FF0000"/>
                </a:solidFill>
                <a:latin typeface="华文楷体" panose="02010600040101010101" pitchFamily="2" charset="-122"/>
                <a:ea typeface="华文楷体" panose="02010600040101010101" pitchFamily="2" charset="-122"/>
              </a:rPr>
              <a:t>大于</a:t>
            </a:r>
            <a:r>
              <a:rPr lang="en-US" altLang="zh-CN" sz="2800" dirty="0">
                <a:solidFill>
                  <a:srgbClr val="FF0000"/>
                </a:solidFill>
                <a:latin typeface="华文楷体" panose="02010600040101010101" pitchFamily="2" charset="-122"/>
                <a:ea typeface="华文楷体" panose="02010600040101010101" pitchFamily="2" charset="-122"/>
              </a:rPr>
              <a:t>30mm</a:t>
            </a:r>
            <a:r>
              <a:rPr lang="zh-CN" altLang="en-US" sz="2800" dirty="0">
                <a:latin typeface="华文楷体" panose="02010600040101010101" pitchFamily="2" charset="-122"/>
                <a:ea typeface="华文楷体" panose="02010600040101010101" pitchFamily="2" charset="-122"/>
              </a:rPr>
              <a:t>，完成管道拼接</a:t>
            </a:r>
            <a:r>
              <a:rPr lang="zh-CN" altLang="en-US" sz="2800" dirty="0">
                <a:solidFill>
                  <a:srgbClr val="FF0000"/>
                </a:solidFill>
                <a:latin typeface="华文楷体" panose="02010600040101010101" pitchFamily="2" charset="-122"/>
                <a:ea typeface="华文楷体" panose="02010600040101010101" pitchFamily="2" charset="-122"/>
              </a:rPr>
              <a:t>计</a:t>
            </a:r>
            <a:r>
              <a:rPr lang="en-US" altLang="zh-CN" sz="2800" dirty="0">
                <a:solidFill>
                  <a:srgbClr val="FF0000"/>
                </a:solidFill>
                <a:latin typeface="华文楷体" panose="02010600040101010101" pitchFamily="2" charset="-122"/>
                <a:ea typeface="华文楷体" panose="02010600040101010101" pitchFamily="2" charset="-122"/>
              </a:rPr>
              <a:t>20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。机器人完全脱离该任务拼装块，裁判员计分，再次进入无效。</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从管道槽上掉落到地面的管道不再使用。</a:t>
            </a:r>
          </a:p>
          <a:p>
            <a:pPr marL="228600" indent="-228600" algn="just" defTabSz="914400">
              <a:lnSpc>
                <a:spcPts val="336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就算完成“大禹治水”任务</a:t>
            </a:r>
          </a:p>
        </p:txBody>
      </p:sp>
      <p:pic>
        <p:nvPicPr>
          <p:cNvPr id="2050" name="Picture 2"/>
          <p:cNvPicPr>
            <a:picLocks noChangeAspect="1" noChangeArrowheads="1"/>
          </p:cNvPicPr>
          <p:nvPr/>
        </p:nvPicPr>
        <p:blipFill>
          <a:blip r:embed="rId3">
            <a:clrChange>
              <a:clrFrom>
                <a:srgbClr val="BFC1C3"/>
              </a:clrFrom>
              <a:clrTo>
                <a:srgbClr val="BFC1C3">
                  <a:alpha val="0"/>
                </a:srgbClr>
              </a:clrTo>
            </a:clrChange>
            <a:extLst>
              <a:ext uri="{28A0092B-C50C-407E-A947-70E740481C1C}">
                <a14:useLocalDpi xmlns:a14="http://schemas.microsoft.com/office/drawing/2010/main" val="0"/>
              </a:ext>
            </a:extLst>
          </a:blip>
          <a:srcRect/>
          <a:stretch>
            <a:fillRect/>
          </a:stretch>
        </p:blipFill>
        <p:spPr bwMode="auto">
          <a:xfrm>
            <a:off x="8155508" y="4348061"/>
            <a:ext cx="2667663" cy="250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5" y="459176"/>
              <a:ext cx="781258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3——</a:t>
              </a:r>
              <a:r>
                <a:rPr lang="zh-CN" altLang="en-US" sz="2800" b="1" dirty="0">
                  <a:solidFill>
                    <a:schemeClr val="tx1">
                      <a:lumMod val="75000"/>
                      <a:lumOff val="25000"/>
                    </a:schemeClr>
                  </a:solidFill>
                  <a:latin typeface="Century Gothic" panose="020B0502020202020204" pitchFamily="34" charset="0"/>
                </a:rPr>
                <a:t>夸父逐日</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467052" y="1099196"/>
            <a:ext cx="11555172"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机器人沿黑色引导线从非十字线拼装块的一口进入，从另一口出去，如果遇到转弯标志，应按规定通过。</a:t>
            </a:r>
            <a:r>
              <a:rPr lang="zh-CN" altLang="en-US" sz="2800" dirty="0">
                <a:solidFill>
                  <a:srgbClr val="FF0000"/>
                </a:solidFill>
                <a:latin typeface="华文楷体" panose="02010600040101010101" pitchFamily="2" charset="-122"/>
                <a:ea typeface="华文楷体" panose="02010600040101010101" pitchFamily="2" charset="-122"/>
              </a:rPr>
              <a:t>完成夸父逐日任务可与其它任务混合完成，也可以在夸父逐日任务中通过十字线拼装块。</a:t>
            </a:r>
            <a:r>
              <a:rPr lang="zh-CN" altLang="en-US" sz="2800" dirty="0">
                <a:latin typeface="华文楷体" panose="02010600040101010101" pitchFamily="2" charset="-122"/>
                <a:ea typeface="华文楷体" panose="02010600040101010101" pitchFamily="2" charset="-122"/>
              </a:rPr>
              <a:t>如果不指定夸父逐日任务，</a:t>
            </a:r>
            <a:r>
              <a:rPr lang="zh-CN" altLang="en-US" sz="2800" dirty="0">
                <a:solidFill>
                  <a:srgbClr val="FF0000"/>
                </a:solidFill>
                <a:latin typeface="华文楷体" panose="02010600040101010101" pitchFamily="2" charset="-122"/>
                <a:ea typeface="华文楷体" panose="02010600040101010101" pitchFamily="2" charset="-122"/>
              </a:rPr>
              <a:t>通过所有非十字线拼装块和转弯标志均不记分</a:t>
            </a:r>
            <a:r>
              <a:rPr lang="zh-CN" altLang="en-US" sz="2800" dirty="0">
                <a:latin typeface="华文楷体" panose="02010600040101010101" pitchFamily="2" charset="-122"/>
                <a:ea typeface="华文楷体" panose="02010600040101010101" pitchFamily="2" charset="-122"/>
              </a:rPr>
              <a:t>，但错误通过转弯标志要扣分。</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通过一个非十字拼装块</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8</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，正确通过一个转弯标志</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5</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，通过转弯标志不正确一次</a:t>
            </a:r>
            <a:r>
              <a:rPr lang="zh-CN" altLang="en-US" sz="2800" dirty="0">
                <a:solidFill>
                  <a:srgbClr val="FF0000"/>
                </a:solidFill>
                <a:latin typeface="华文楷体" panose="02010600040101010101" pitchFamily="2" charset="-122"/>
                <a:ea typeface="华文楷体" panose="02010600040101010101" pitchFamily="2" charset="-122"/>
              </a:rPr>
              <a:t>扣</a:t>
            </a:r>
            <a:r>
              <a:rPr lang="en-US" altLang="zh-CN" sz="2800" dirty="0">
                <a:solidFill>
                  <a:srgbClr val="FF0000"/>
                </a:solidFill>
                <a:latin typeface="华文楷体" panose="02010600040101010101" pitchFamily="2" charset="-122"/>
                <a:ea typeface="华文楷体" panose="02010600040101010101" pitchFamily="2" charset="-122"/>
              </a:rPr>
              <a:t>3</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就算完成了“夸父逐日”任务。</a:t>
            </a:r>
          </a:p>
        </p:txBody>
      </p:sp>
    </p:spTree>
    <p:extLst>
      <p:ext uri="{BB962C8B-B14F-4D97-AF65-F5344CB8AC3E}">
        <p14:creationId xmlns:p14="http://schemas.microsoft.com/office/powerpoint/2010/main" val="245035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5" y="459176"/>
              <a:ext cx="7696209"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4——</a:t>
              </a:r>
              <a:r>
                <a:rPr lang="zh-CN" altLang="en-US" sz="2800" b="1" dirty="0">
                  <a:solidFill>
                    <a:schemeClr val="tx1">
                      <a:lumMod val="75000"/>
                      <a:lumOff val="25000"/>
                    </a:schemeClr>
                  </a:solidFill>
                  <a:latin typeface="Century Gothic" panose="020B0502020202020204" pitchFamily="34" charset="0"/>
                </a:rPr>
                <a:t>愚公移山</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266800"/>
            <a:ext cx="11185747" cy="5100693"/>
          </a:xfrm>
          <a:prstGeom prst="rect">
            <a:avLst/>
          </a:prstGeom>
        </p:spPr>
        <p:txBody>
          <a:bodyPr/>
          <a:lstStyle/>
          <a:p>
            <a:pPr marL="228600" indent="-228600" algn="just" defTabSz="914400">
              <a:lnSpc>
                <a:spcPts val="35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尚待移除的“山石”用去掉标签（或在罐外包一层铝箔）的标准</a:t>
            </a:r>
            <a:r>
              <a:rPr lang="en-US" altLang="zh-CN" sz="2800" dirty="0">
                <a:solidFill>
                  <a:srgbClr val="FF0000"/>
                </a:solidFill>
                <a:latin typeface="华文楷体" panose="02010600040101010101" pitchFamily="2" charset="-122"/>
                <a:ea typeface="华文楷体" panose="02010600040101010101" pitchFamily="2" charset="-122"/>
              </a:rPr>
              <a:t>355ml</a:t>
            </a:r>
            <a:r>
              <a:rPr lang="zh-CN" altLang="en-US" sz="2800" dirty="0">
                <a:solidFill>
                  <a:srgbClr val="FF0000"/>
                </a:solidFill>
                <a:latin typeface="华文楷体" panose="02010600040101010101" pitchFamily="2" charset="-122"/>
                <a:ea typeface="华文楷体" panose="02010600040101010101" pitchFamily="2" charset="-122"/>
              </a:rPr>
              <a:t>易拉罐</a:t>
            </a:r>
            <a:r>
              <a:rPr lang="zh-CN" altLang="en-US" sz="2800" dirty="0">
                <a:latin typeface="华文楷体" panose="02010600040101010101" pitchFamily="2" charset="-122"/>
                <a:ea typeface="华文楷体" panose="02010600040101010101" pitchFamily="2" charset="-122"/>
              </a:rPr>
              <a:t>表示，向上直立。罐中装黄沙（不能采用液体），使重量达到</a:t>
            </a:r>
            <a:r>
              <a:rPr lang="en-US" altLang="zh-CN" sz="2800" dirty="0">
                <a:solidFill>
                  <a:srgbClr val="FF0000"/>
                </a:solidFill>
                <a:latin typeface="华文楷体" panose="02010600040101010101" pitchFamily="2" charset="-122"/>
                <a:ea typeface="华文楷体" panose="02010600040101010101" pitchFamily="2" charset="-122"/>
              </a:rPr>
              <a:t>500g</a:t>
            </a:r>
            <a:r>
              <a:rPr lang="zh-CN" altLang="en-US" sz="2800" dirty="0">
                <a:latin typeface="华文楷体" panose="02010600040101010101" pitchFamily="2" charset="-122"/>
                <a:ea typeface="华文楷体" panose="02010600040101010101" pitchFamily="2" charset="-122"/>
              </a:rPr>
              <a:t>。“山石”被布置在</a:t>
            </a:r>
            <a:r>
              <a:rPr lang="zh-CN" altLang="en-US" sz="2800" dirty="0">
                <a:solidFill>
                  <a:srgbClr val="FF0000"/>
                </a:solidFill>
                <a:latin typeface="华文楷体" panose="02010600040101010101" pitchFamily="2" charset="-122"/>
                <a:ea typeface="华文楷体" panose="02010600040101010101" pitchFamily="2" charset="-122"/>
              </a:rPr>
              <a:t>黑色引导线或它们的交叉点上</a:t>
            </a:r>
            <a:r>
              <a:rPr lang="zh-CN" altLang="en-US" sz="2800" dirty="0">
                <a:latin typeface="华文楷体" panose="02010600040101010101" pitchFamily="2" charset="-122"/>
                <a:ea typeface="华文楷体" panose="02010600040101010101" pitchFamily="2" charset="-122"/>
              </a:rPr>
              <a:t>，具体位置另定。</a:t>
            </a:r>
          </a:p>
          <a:p>
            <a:pPr marL="228600" indent="-228600" algn="just" defTabSz="914400">
              <a:lnSpc>
                <a:spcPts val="35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移除“山石”的标准是把它移动到不再与黑色引导线接触的地方，且不得超出该任务拼装块，机器人完全脱离该任务拼装块，裁判员计分。在完成此任务期间，除夸父逐日任务外，不得穿插其它任务，一旦插入其它任务本任务即告结束，但已有的得分有效。</a:t>
            </a:r>
          </a:p>
          <a:p>
            <a:pPr marL="228600" indent="-228600" algn="just" defTabSz="914400">
              <a:lnSpc>
                <a:spcPts val="35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机器人每成功移除一个“山石”</a:t>
            </a:r>
            <a:r>
              <a:rPr lang="zh-CN" altLang="en-US" sz="2800" dirty="0">
                <a:solidFill>
                  <a:srgbClr val="FF0000"/>
                </a:solidFill>
                <a:latin typeface="华文楷体" panose="02010600040101010101" pitchFamily="2" charset="-122"/>
                <a:ea typeface="华文楷体" panose="02010600040101010101" pitchFamily="2" charset="-122"/>
              </a:rPr>
              <a:t>计</a:t>
            </a:r>
            <a:r>
              <a:rPr lang="en-US" altLang="zh-CN" sz="2800" dirty="0">
                <a:solidFill>
                  <a:srgbClr val="FF0000"/>
                </a:solidFill>
                <a:latin typeface="华文楷体" panose="02010600040101010101" pitchFamily="2" charset="-122"/>
                <a:ea typeface="华文楷体" panose="02010600040101010101" pitchFamily="2" charset="-122"/>
              </a:rPr>
              <a:t>20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。全部移除，加</a:t>
            </a:r>
            <a:r>
              <a:rPr lang="zh-CN" altLang="en-US" sz="2800" dirty="0">
                <a:solidFill>
                  <a:srgbClr val="FF0000"/>
                </a:solidFill>
                <a:latin typeface="华文楷体" panose="02010600040101010101" pitchFamily="2" charset="-122"/>
                <a:ea typeface="华文楷体" panose="02010600040101010101" pitchFamily="2" charset="-122"/>
              </a:rPr>
              <a:t>计</a:t>
            </a:r>
            <a:r>
              <a:rPr lang="en-US" altLang="zh-CN" sz="2800" dirty="0">
                <a:solidFill>
                  <a:srgbClr val="FF0000"/>
                </a:solidFill>
                <a:latin typeface="华文楷体" panose="02010600040101010101" pitchFamily="2" charset="-122"/>
                <a:ea typeface="华文楷体" panose="02010600040101010101" pitchFamily="2" charset="-122"/>
              </a:rPr>
              <a:t>20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35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即为完成愚公移山任务。</a:t>
            </a:r>
          </a:p>
        </p:txBody>
      </p:sp>
    </p:spTree>
    <p:extLst>
      <p:ext uri="{BB962C8B-B14F-4D97-AF65-F5344CB8AC3E}">
        <p14:creationId xmlns:p14="http://schemas.microsoft.com/office/powerpoint/2010/main" val="192882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采购货物.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3349" y="4491634"/>
            <a:ext cx="49688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8883774"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5——</a:t>
              </a:r>
              <a:r>
                <a:rPr lang="zh-CN" altLang="en-US" sz="2800" b="1" dirty="0">
                  <a:solidFill>
                    <a:schemeClr val="tx1">
                      <a:lumMod val="75000"/>
                      <a:lumOff val="25000"/>
                    </a:schemeClr>
                  </a:solidFill>
                  <a:latin typeface="Century Gothic" panose="020B0502020202020204" pitchFamily="34" charset="0"/>
                </a:rPr>
                <a:t>神农尝百草</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140935"/>
            <a:ext cx="11410423" cy="5100693"/>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在某一个十字拼装块上堆放着</a:t>
            </a:r>
            <a:r>
              <a:rPr lang="en-US" altLang="zh-CN" sz="2800" dirty="0">
                <a:solidFill>
                  <a:srgbClr val="FF0000"/>
                </a:solidFill>
                <a:latin typeface="华文楷体" panose="02010600040101010101" pitchFamily="2" charset="-122"/>
                <a:ea typeface="华文楷体" panose="02010600040101010101" pitchFamily="2" charset="-122"/>
              </a:rPr>
              <a:t>6</a:t>
            </a:r>
            <a:r>
              <a:rPr lang="zh-CN" altLang="en-US" sz="2800" dirty="0">
                <a:solidFill>
                  <a:srgbClr val="FF0000"/>
                </a:solidFill>
                <a:latin typeface="华文楷体" panose="02010600040101010101" pitchFamily="2" charset="-122"/>
                <a:ea typeface="华文楷体" panose="02010600040101010101" pitchFamily="2" charset="-122"/>
              </a:rPr>
              <a:t>个边长均为</a:t>
            </a:r>
            <a:r>
              <a:rPr lang="en-US" altLang="zh-CN" sz="2800" dirty="0">
                <a:solidFill>
                  <a:srgbClr val="FF0000"/>
                </a:solidFill>
                <a:latin typeface="华文楷体" panose="02010600040101010101" pitchFamily="2" charset="-122"/>
                <a:ea typeface="华文楷体" panose="02010600040101010101" pitchFamily="2" charset="-122"/>
              </a:rPr>
              <a:t>20mm</a:t>
            </a:r>
            <a:r>
              <a:rPr lang="zh-CN" altLang="en-US" sz="2800" dirty="0">
                <a:solidFill>
                  <a:srgbClr val="FF0000"/>
                </a:solidFill>
                <a:latin typeface="华文楷体" panose="02010600040101010101" pitchFamily="2" charset="-122"/>
                <a:ea typeface="华文楷体" panose="02010600040101010101" pitchFamily="2" charset="-122"/>
              </a:rPr>
              <a:t>的立方体</a:t>
            </a:r>
            <a:r>
              <a:rPr lang="zh-CN" altLang="en-US" sz="2800" dirty="0">
                <a:latin typeface="华文楷体" panose="02010600040101010101" pitchFamily="2" charset="-122"/>
                <a:ea typeface="华文楷体" panose="02010600040101010101" pitchFamily="2" charset="-122"/>
              </a:rPr>
              <a:t>代表“百草”，其中</a:t>
            </a:r>
            <a:r>
              <a:rPr lang="en-US" altLang="zh-CN" sz="2800" dirty="0">
                <a:solidFill>
                  <a:srgbClr val="FF0000"/>
                </a:solidFill>
                <a:latin typeface="华文楷体" panose="02010600040101010101" pitchFamily="2" charset="-122"/>
                <a:ea typeface="华文楷体" panose="02010600040101010101" pitchFamily="2" charset="-122"/>
              </a:rPr>
              <a:t>4</a:t>
            </a:r>
            <a:r>
              <a:rPr lang="zh-CN" altLang="en-US" sz="2800" dirty="0">
                <a:solidFill>
                  <a:srgbClr val="FF0000"/>
                </a:solidFill>
                <a:latin typeface="华文楷体" panose="02010600040101010101" pitchFamily="2" charset="-122"/>
                <a:ea typeface="华文楷体" panose="02010600040101010101" pitchFamily="2" charset="-122"/>
              </a:rPr>
              <a:t>个立方体为黄颜色</a:t>
            </a:r>
            <a:r>
              <a:rPr lang="zh-CN" altLang="en-US" sz="2800" dirty="0">
                <a:latin typeface="华文楷体" panose="02010600040101010101" pitchFamily="2" charset="-122"/>
                <a:ea typeface="华文楷体" panose="02010600040101010101" pitchFamily="2" charset="-122"/>
              </a:rPr>
              <a:t>，</a:t>
            </a:r>
            <a:r>
              <a:rPr lang="en-US" altLang="zh-CN" sz="2800" dirty="0">
                <a:solidFill>
                  <a:srgbClr val="FF0000"/>
                </a:solidFill>
                <a:latin typeface="华文楷体" panose="02010600040101010101" pitchFamily="2" charset="-122"/>
                <a:ea typeface="华文楷体" panose="02010600040101010101" pitchFamily="2" charset="-122"/>
              </a:rPr>
              <a:t>2</a:t>
            </a:r>
            <a:r>
              <a:rPr lang="zh-CN" altLang="en-US" sz="2800" dirty="0">
                <a:solidFill>
                  <a:srgbClr val="FF0000"/>
                </a:solidFill>
                <a:latin typeface="华文楷体" panose="02010600040101010101" pitchFamily="2" charset="-122"/>
                <a:ea typeface="华文楷体" panose="02010600040101010101" pitchFamily="2" charset="-122"/>
              </a:rPr>
              <a:t>个立方体为红颜色</a:t>
            </a:r>
            <a:r>
              <a:rPr lang="zh-CN" altLang="en-US" sz="2800" dirty="0">
                <a:latin typeface="华文楷体" panose="02010600040101010101" pitchFamily="2" charset="-122"/>
                <a:ea typeface="华文楷体" panose="02010600040101010101" pitchFamily="2" charset="-122"/>
              </a:rPr>
              <a:t>，这</a:t>
            </a:r>
            <a:r>
              <a:rPr lang="en-US" altLang="zh-CN" sz="2800" dirty="0">
                <a:latin typeface="华文楷体" panose="02010600040101010101" pitchFamily="2" charset="-122"/>
                <a:ea typeface="华文楷体" panose="02010600040101010101" pitchFamily="2" charset="-122"/>
              </a:rPr>
              <a:t>6</a:t>
            </a:r>
            <a:r>
              <a:rPr lang="zh-CN" altLang="en-US" sz="2800" dirty="0">
                <a:latin typeface="华文楷体" panose="02010600040101010101" pitchFamily="2" charset="-122"/>
                <a:ea typeface="华文楷体" panose="02010600040101010101" pitchFamily="2" charset="-122"/>
              </a:rPr>
              <a:t>个立方体彼此之间没有粘接。可能的摆放方式如图所示（只有这两种堆放方式，但红色立方体的位置是随机的）。机器人行驶到该拼装块内，将尽可能多的</a:t>
            </a:r>
            <a:r>
              <a:rPr lang="zh-CN" altLang="en-US" sz="2800" dirty="0">
                <a:solidFill>
                  <a:srgbClr val="FF0000"/>
                </a:solidFill>
                <a:latin typeface="华文楷体" panose="02010600040101010101" pitchFamily="2" charset="-122"/>
                <a:ea typeface="华文楷体" panose="02010600040101010101" pitchFamily="2" charset="-122"/>
              </a:rPr>
              <a:t>黄色立方体</a:t>
            </a:r>
            <a:r>
              <a:rPr lang="zh-CN" altLang="en-US" sz="2800" dirty="0">
                <a:latin typeface="华文楷体" panose="02010600040101010101" pitchFamily="2" charset="-122"/>
                <a:ea typeface="华文楷体" panose="02010600040101010101" pitchFamily="2" charset="-122"/>
              </a:rPr>
              <a:t>装入到机器人上，使得这些立方体与地面不再接触，机器人完全脱离该任务拼装块，裁判员计分。</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每装入一个黄色立方体</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15</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。每装入一个红色立方体</a:t>
            </a:r>
            <a:r>
              <a:rPr lang="zh-CN" altLang="en-US" sz="2800" dirty="0">
                <a:solidFill>
                  <a:srgbClr val="FF0000"/>
                </a:solidFill>
                <a:latin typeface="华文楷体" panose="02010600040101010101" pitchFamily="2" charset="-122"/>
                <a:ea typeface="华文楷体" panose="02010600040101010101" pitchFamily="2" charset="-122"/>
              </a:rPr>
              <a:t>扣</a:t>
            </a:r>
            <a:r>
              <a:rPr lang="en-US" altLang="zh-CN" sz="2800" dirty="0">
                <a:solidFill>
                  <a:srgbClr val="FF0000"/>
                </a:solidFill>
                <a:latin typeface="华文楷体" panose="02010600040101010101" pitchFamily="2" charset="-122"/>
                <a:ea typeface="华文楷体" panose="02010600040101010101" pitchFamily="2" charset="-122"/>
              </a:rPr>
              <a:t>20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就算完成神农尝百草的任务。</a:t>
            </a:r>
          </a:p>
        </p:txBody>
      </p:sp>
    </p:spTree>
    <p:extLst>
      <p:ext uri="{BB962C8B-B14F-4D97-AF65-F5344CB8AC3E}">
        <p14:creationId xmlns:p14="http://schemas.microsoft.com/office/powerpoint/2010/main" val="23428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7413576"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6——</a:t>
              </a:r>
              <a:r>
                <a:rPr lang="zh-CN" altLang="en-US" sz="2800" b="1" dirty="0">
                  <a:solidFill>
                    <a:schemeClr val="tx1">
                      <a:lumMod val="75000"/>
                      <a:lumOff val="25000"/>
                    </a:schemeClr>
                  </a:solidFill>
                  <a:latin typeface="Century Gothic" panose="020B0502020202020204" pitchFamily="34" charset="0"/>
                </a:rPr>
                <a:t>张骞出使</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190810"/>
            <a:ext cx="11410423" cy="5100693"/>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如图所示，</a:t>
            </a:r>
            <a:r>
              <a:rPr lang="en-US" altLang="zh-CN" sz="2800" dirty="0">
                <a:solidFill>
                  <a:srgbClr val="FF0000"/>
                </a:solidFill>
                <a:latin typeface="华文楷体" panose="02010600040101010101" pitchFamily="2" charset="-122"/>
                <a:ea typeface="华文楷体" panose="02010600040101010101" pitchFamily="2" charset="-122"/>
              </a:rPr>
              <a:t>5</a:t>
            </a:r>
            <a:r>
              <a:rPr lang="zh-CN" altLang="en-US" sz="2800" dirty="0">
                <a:solidFill>
                  <a:srgbClr val="FF0000"/>
                </a:solidFill>
                <a:latin typeface="华文楷体" panose="02010600040101010101" pitchFamily="2" charset="-122"/>
                <a:ea typeface="华文楷体" panose="02010600040101010101" pitchFamily="2" charset="-122"/>
              </a:rPr>
              <a:t>根长为</a:t>
            </a:r>
            <a:r>
              <a:rPr lang="en-US" altLang="zh-CN" sz="2800" dirty="0">
                <a:solidFill>
                  <a:srgbClr val="FF0000"/>
                </a:solidFill>
                <a:latin typeface="华文楷体" panose="02010600040101010101" pitchFamily="2" charset="-122"/>
                <a:ea typeface="华文楷体" panose="02010600040101010101" pitchFamily="2" charset="-122"/>
              </a:rPr>
              <a:t>250</a:t>
            </a:r>
            <a:r>
              <a:rPr lang="zh-CN" altLang="en-US" sz="2800" dirty="0">
                <a:solidFill>
                  <a:srgbClr val="FF0000"/>
                </a:solidFill>
                <a:latin typeface="华文楷体" panose="02010600040101010101" pitchFamily="2" charset="-122"/>
                <a:ea typeface="华文楷体" panose="02010600040101010101" pitchFamily="2" charset="-122"/>
              </a:rPr>
              <a:t>～</a:t>
            </a:r>
            <a:r>
              <a:rPr lang="en-US" altLang="zh-CN" sz="2800" dirty="0">
                <a:solidFill>
                  <a:srgbClr val="FF0000"/>
                </a:solidFill>
                <a:latin typeface="华文楷体" panose="02010600040101010101" pitchFamily="2" charset="-122"/>
                <a:ea typeface="华文楷体" panose="02010600040101010101" pitchFamily="2" charset="-122"/>
              </a:rPr>
              <a:t>300mm</a:t>
            </a:r>
            <a:r>
              <a:rPr lang="zh-CN" altLang="en-US" sz="2800" dirty="0">
                <a:latin typeface="华文楷体" panose="02010600040101010101" pitchFamily="2" charset="-122"/>
                <a:ea typeface="华文楷体" panose="02010600040101010101" pitchFamily="2" charset="-122"/>
              </a:rPr>
              <a:t>，</a:t>
            </a:r>
            <a:r>
              <a:rPr lang="zh-CN" altLang="en-US" sz="2800" dirty="0">
                <a:solidFill>
                  <a:srgbClr val="FF0000"/>
                </a:solidFill>
                <a:latin typeface="华文楷体" panose="02010600040101010101" pitchFamily="2" charset="-122"/>
                <a:ea typeface="华文楷体" panose="02010600040101010101" pitchFamily="2" charset="-122"/>
              </a:rPr>
              <a:t>截面积为</a:t>
            </a:r>
            <a:r>
              <a:rPr lang="en-US" altLang="zh-CN" sz="2800" dirty="0">
                <a:solidFill>
                  <a:srgbClr val="FF0000"/>
                </a:solidFill>
                <a:latin typeface="华文楷体" panose="02010600040101010101" pitchFamily="2" charset="-122"/>
                <a:ea typeface="华文楷体" panose="02010600040101010101" pitchFamily="2" charset="-122"/>
              </a:rPr>
              <a:t>6mm×6mm</a:t>
            </a:r>
            <a:r>
              <a:rPr lang="zh-CN" altLang="en-US" sz="2800" dirty="0">
                <a:latin typeface="华文楷体" panose="02010600040101010101" pitchFamily="2" charset="-122"/>
                <a:ea typeface="华文楷体" panose="02010600040101010101" pitchFamily="2" charset="-122"/>
              </a:rPr>
              <a:t>的木条，以</a:t>
            </a:r>
            <a:r>
              <a:rPr lang="en-US" altLang="zh-CN" sz="2800" dirty="0">
                <a:solidFill>
                  <a:srgbClr val="FF0000"/>
                </a:solidFill>
                <a:latin typeface="华文楷体" panose="02010600040101010101" pitchFamily="2" charset="-122"/>
                <a:ea typeface="华文楷体" panose="02010600040101010101" pitchFamily="2" charset="-122"/>
              </a:rPr>
              <a:t>20-60mm</a:t>
            </a:r>
            <a:r>
              <a:rPr lang="zh-CN" altLang="en-US" sz="2800" dirty="0">
                <a:solidFill>
                  <a:srgbClr val="FF0000"/>
                </a:solidFill>
                <a:latin typeface="华文楷体" panose="02010600040101010101" pitchFamily="2" charset="-122"/>
                <a:ea typeface="华文楷体" panose="02010600040101010101" pitchFamily="2" charset="-122"/>
              </a:rPr>
              <a:t>的间隔</a:t>
            </a:r>
            <a:r>
              <a:rPr lang="zh-CN" altLang="en-US" sz="2800" dirty="0">
                <a:latin typeface="华文楷体" panose="02010600040101010101" pitchFamily="2" charset="-122"/>
                <a:ea typeface="华文楷体" panose="02010600040101010101" pitchFamily="2" charset="-122"/>
              </a:rPr>
              <a:t>固定在某个非十字拼装块内，机器人需要完全通过跨栏。</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机器人完全通过跨栏，</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60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机器人的运动方式是大致垂直于木条通过，</a:t>
            </a:r>
            <a:endParaRPr lang="en-US" altLang="zh-CN" sz="2800" dirty="0">
              <a:latin typeface="华文楷体" panose="02010600040101010101" pitchFamily="2" charset="-122"/>
              <a:ea typeface="华文楷体" panose="02010600040101010101" pitchFamily="2" charset="-122"/>
            </a:endParaRPr>
          </a:p>
          <a:p>
            <a:pPr algn="just" defTabSz="914400">
              <a:lnSpc>
                <a:spcPts val="4000"/>
              </a:lnSpc>
              <a:spcBef>
                <a:spcPts val="1000"/>
              </a:spcBef>
            </a:pPr>
            <a:r>
              <a:rPr lang="zh-CN" altLang="en-US" sz="2800" dirty="0">
                <a:latin typeface="华文楷体" panose="02010600040101010101" pitchFamily="2" charset="-122"/>
                <a:ea typeface="华文楷体" panose="02010600040101010101" pitchFamily="2" charset="-122"/>
              </a:rPr>
              <a:t>    这个拼装块上仍然是有黑色引导线的，机</a:t>
            </a:r>
            <a:endParaRPr lang="en-US" altLang="zh-CN" sz="2800" dirty="0">
              <a:latin typeface="华文楷体" panose="02010600040101010101" pitchFamily="2" charset="-122"/>
              <a:ea typeface="华文楷体" panose="02010600040101010101" pitchFamily="2" charset="-122"/>
            </a:endParaRPr>
          </a:p>
          <a:p>
            <a:pPr algn="just" defTabSz="914400">
              <a:lnSpc>
                <a:spcPts val="4000"/>
              </a:lnSpc>
              <a:spcBef>
                <a:spcPts val="1000"/>
              </a:spcBef>
            </a:pPr>
            <a:r>
              <a:rPr lang="en-US"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器人仍要遵守不脱离引导线的规定。</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如果机器人没有完全通过跨栏（例如只通过</a:t>
            </a:r>
            <a:r>
              <a:rPr lang="en-US" altLang="zh-CN" sz="2800" dirty="0">
                <a:latin typeface="华文楷体" panose="02010600040101010101" pitchFamily="2" charset="-122"/>
                <a:ea typeface="华文楷体" panose="02010600040101010101" pitchFamily="2" charset="-122"/>
              </a:rPr>
              <a:t>4</a:t>
            </a:r>
            <a:r>
              <a:rPr lang="zh-CN" altLang="en-US" sz="2800" dirty="0">
                <a:latin typeface="华文楷体" panose="02010600040101010101" pitchFamily="2" charset="-122"/>
                <a:ea typeface="华文楷体" panose="02010600040101010101" pitchFamily="2" charset="-122"/>
              </a:rPr>
              <a:t>根木条），本任务不得分。</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就算完成“张骞出使”任务。</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9110" y="2632985"/>
            <a:ext cx="3957262" cy="221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2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5" y="459176"/>
              <a:ext cx="7696209"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7——</a:t>
              </a:r>
              <a:r>
                <a:rPr lang="zh-CN" altLang="en-US" sz="2800" b="1" dirty="0">
                  <a:solidFill>
                    <a:schemeClr val="tx1">
                      <a:lumMod val="75000"/>
                      <a:lumOff val="25000"/>
                    </a:schemeClr>
                  </a:solidFill>
                  <a:latin typeface="Century Gothic" panose="020B0502020202020204" pitchFamily="34" charset="0"/>
                </a:rPr>
                <a:t>神秘任务</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3" y="1805813"/>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该任务的具体要求由比赛现场赛题给出，任务模型为往届使用的任务模型，要求参赛机器人具备</a:t>
            </a:r>
            <a:r>
              <a:rPr lang="zh-CN" altLang="en-US" sz="2800" dirty="0">
                <a:solidFill>
                  <a:srgbClr val="FF0000"/>
                </a:solidFill>
                <a:latin typeface="华文楷体" panose="02010600040101010101" pitchFamily="2" charset="-122"/>
                <a:ea typeface="华文楷体" panose="02010600040101010101" pitchFamily="2" charset="-122"/>
              </a:rPr>
              <a:t>基本的巡线、抓取、放置、声光指示等功能</a:t>
            </a:r>
            <a:r>
              <a:rPr lang="zh-CN" altLang="en-US" sz="2800" dirty="0">
                <a:latin typeface="华文楷体" panose="02010600040101010101" pitchFamily="2" charset="-122"/>
                <a:ea typeface="华文楷体" panose="02010600040101010101" pitchFamily="2" charset="-122"/>
              </a:rPr>
              <a:t>，可完成此任务。</a:t>
            </a:r>
          </a:p>
        </p:txBody>
      </p:sp>
    </p:spTree>
    <p:extLst>
      <p:ext uri="{BB962C8B-B14F-4D97-AF65-F5344CB8AC3E}">
        <p14:creationId xmlns:p14="http://schemas.microsoft.com/office/powerpoint/2010/main" val="28297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7463452"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本届机器人综合技能比赛任务</a:t>
              </a:r>
              <a:r>
                <a:rPr lang="en-US" altLang="zh-CN" sz="2800" b="1" dirty="0">
                  <a:solidFill>
                    <a:schemeClr val="tx1">
                      <a:lumMod val="75000"/>
                      <a:lumOff val="25000"/>
                    </a:schemeClr>
                  </a:solidFill>
                  <a:latin typeface="Century Gothic" panose="020B0502020202020204" pitchFamily="34" charset="0"/>
                </a:rPr>
                <a:t>8——</a:t>
              </a:r>
              <a:r>
                <a:rPr lang="zh-CN" altLang="en-US" sz="2800" b="1" dirty="0">
                  <a:solidFill>
                    <a:schemeClr val="tx1">
                      <a:lumMod val="75000"/>
                      <a:lumOff val="25000"/>
                    </a:schemeClr>
                  </a:solidFill>
                  <a:latin typeface="Century Gothic" panose="020B0502020202020204" pitchFamily="34" charset="0"/>
                </a:rPr>
                <a:t>完璧归赵</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3" y="1183303"/>
            <a:ext cx="11410423" cy="5100693"/>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比赛结束前，机器人携带或不携带神农尝百草任务中的立方体回到待命区，</a:t>
            </a:r>
            <a:r>
              <a:rPr lang="zh-CN" altLang="en-US" sz="2800" dirty="0">
                <a:solidFill>
                  <a:srgbClr val="FF0000"/>
                </a:solidFill>
                <a:latin typeface="华文楷体" panose="02010600040101010101" pitchFamily="2" charset="-122"/>
                <a:ea typeface="华文楷体" panose="02010600040101010101" pitchFamily="2" charset="-122"/>
              </a:rPr>
              <a:t>“完璧归赵”必须是最后一个完成的比赛任务</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“完璧归赵”的标准是机器人及所携带的模型登上锥台并不再运动，且与锥台以外的任何表面（含围栏表面）没有接触。机器人完成任务过程中</a:t>
            </a:r>
            <a:r>
              <a:rPr lang="zh-CN" altLang="en-US" sz="2800" dirty="0">
                <a:solidFill>
                  <a:srgbClr val="FF0000"/>
                </a:solidFill>
                <a:latin typeface="华文楷体" panose="02010600040101010101" pitchFamily="2" charset="-122"/>
                <a:ea typeface="华文楷体" panose="02010600040101010101" pitchFamily="2" charset="-122"/>
              </a:rPr>
              <a:t>通过待命区和重试时机器人回到待命区不属于完成“完璧归赵”任务</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机器人完成本任务</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，带回的每个立方体（神农尝百草中的红色立方体除外）</a:t>
            </a:r>
            <a:r>
              <a:rPr lang="zh-CN" altLang="en-US" sz="2800" dirty="0">
                <a:solidFill>
                  <a:srgbClr val="FF0000"/>
                </a:solidFill>
                <a:latin typeface="华文楷体" panose="02010600040101010101" pitchFamily="2" charset="-122"/>
                <a:ea typeface="华文楷体" panose="02010600040101010101" pitchFamily="2" charset="-122"/>
              </a:rPr>
              <a:t>记</a:t>
            </a:r>
            <a:r>
              <a:rPr lang="en-US" altLang="zh-CN" sz="2800" dirty="0">
                <a:solidFill>
                  <a:srgbClr val="FF0000"/>
                </a:solidFill>
                <a:latin typeface="华文楷体" panose="02010600040101010101" pitchFamily="2" charset="-122"/>
                <a:ea typeface="华文楷体" panose="02010600040101010101" pitchFamily="2" charset="-122"/>
              </a:rPr>
              <a:t>5</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，这些模型必须是机器人取自赛台上的模型，不是利用重试机会用手装到机器人上的模型。</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获得</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就算完成“完璧归赵”任务。</a:t>
            </a:r>
          </a:p>
        </p:txBody>
      </p:sp>
    </p:spTree>
    <p:extLst>
      <p:ext uri="{BB962C8B-B14F-4D97-AF65-F5344CB8AC3E}">
        <p14:creationId xmlns:p14="http://schemas.microsoft.com/office/powerpoint/2010/main" val="33268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5334871" y="-3987800"/>
            <a:ext cx="1523998"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菱形 17"/>
          <p:cNvSpPr/>
          <p:nvPr/>
        </p:nvSpPr>
        <p:spPr>
          <a:xfrm>
            <a:off x="11872316" y="6254988"/>
            <a:ext cx="641112" cy="64111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11572872" y="6350868"/>
            <a:ext cx="449352" cy="449352"/>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846510" y="3757546"/>
            <a:ext cx="5348290" cy="801555"/>
          </a:xfrm>
          <a:prstGeom prst="rect">
            <a:avLst/>
          </a:prstGeom>
        </p:spPr>
        <p:txBody>
          <a:bodyPr/>
          <a:lstStyle/>
          <a:p>
            <a:pPr defTabSz="914400">
              <a:lnSpc>
                <a:spcPct val="150000"/>
              </a:lnSpc>
              <a:spcBef>
                <a:spcPts val="1000"/>
              </a:spcBef>
            </a:pPr>
            <a:r>
              <a:rPr lang="zh-CN" altLang="en-US" sz="4800" dirty="0">
                <a:latin typeface="+mj-ea"/>
                <a:ea typeface="+mj-ea"/>
              </a:rPr>
              <a:t>综合技能竞赛简介</a:t>
            </a:r>
          </a:p>
        </p:txBody>
      </p:sp>
      <p:sp>
        <p:nvSpPr>
          <p:cNvPr id="7" name="Oval 8"/>
          <p:cNvSpPr>
            <a:spLocks noChangeArrowheads="1"/>
          </p:cNvSpPr>
          <p:nvPr/>
        </p:nvSpPr>
        <p:spPr bwMode="auto">
          <a:xfrm>
            <a:off x="5137226" y="1163569"/>
            <a:ext cx="1891429" cy="1889260"/>
          </a:xfrm>
          <a:prstGeom prst="ellipse">
            <a:avLst/>
          </a:prstGeom>
          <a:noFill/>
          <a:ln w="57150">
            <a:solidFill>
              <a:schemeClr val="accent2"/>
            </a:solidFill>
            <a:round/>
            <a:headEnd/>
            <a:tailEnd/>
          </a:ln>
          <a:extLst/>
        </p:spPr>
        <p:txBody>
          <a:bodyPr vert="horz" wrap="square" lIns="91440" tIns="45720" rIns="91440" bIns="45720" numCol="1" anchor="ctr" anchorCtr="0" compatLnSpc="1">
            <a:prstTxWarp prst="textNoShape">
              <a:avLst/>
            </a:prstTxWarp>
          </a:bodyPr>
          <a:lstStyle/>
          <a:p>
            <a:pPr algn="ctr"/>
            <a:r>
              <a:rPr lang="zh-CN" altLang="en-US" sz="8000" spc="-300" dirty="0">
                <a:solidFill>
                  <a:schemeClr val="accent2"/>
                </a:solidFill>
                <a:latin typeface="+mj-ea"/>
                <a:ea typeface="+mj-ea"/>
              </a:rPr>
              <a:t>一</a:t>
            </a:r>
          </a:p>
        </p:txBody>
      </p:sp>
    </p:spTree>
    <p:extLst>
      <p:ext uri="{BB962C8B-B14F-4D97-AF65-F5344CB8AC3E}">
        <p14:creationId xmlns:p14="http://schemas.microsoft.com/office/powerpoint/2010/main" val="35161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机器人</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1" y="1053564"/>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参赛前，所有机器人必须通过检查。参加机器人综合技能比赛的机器人</a:t>
            </a:r>
            <a:r>
              <a:rPr lang="zh-CN" altLang="en-US" sz="2800" dirty="0">
                <a:solidFill>
                  <a:srgbClr val="FF0000"/>
                </a:solidFill>
                <a:latin typeface="华文楷体" panose="02010600040101010101" pitchFamily="2" charset="-122"/>
                <a:ea typeface="华文楷体" panose="02010600040101010101" pitchFamily="2" charset="-122"/>
              </a:rPr>
              <a:t>限用竞赛组委会指定的机器人套材</a:t>
            </a:r>
            <a:r>
              <a:rPr lang="zh-CN" altLang="en-US" sz="2800" dirty="0">
                <a:latin typeface="华文楷体" panose="02010600040101010101" pitchFamily="2" charset="-122"/>
                <a:ea typeface="华文楷体" panose="02010600040101010101" pitchFamily="2" charset="-122"/>
              </a:rPr>
              <a:t>。只要有可能，也允许套材的混合使用。</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每支参赛队只能使用一台按程序运行的机器人。</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在待命区内，机器人外形最大尺寸不得超过</a:t>
            </a:r>
            <a:r>
              <a:rPr lang="zh-CN" altLang="en-US" sz="2800" dirty="0">
                <a:solidFill>
                  <a:srgbClr val="FF0000"/>
                </a:solidFill>
                <a:latin typeface="华文楷体" panose="02010600040101010101" pitchFamily="2" charset="-122"/>
                <a:ea typeface="华文楷体" panose="02010600040101010101" pitchFamily="2" charset="-122"/>
              </a:rPr>
              <a:t>长</a:t>
            </a:r>
            <a:r>
              <a:rPr lang="en-US" altLang="zh-CN" sz="2800" dirty="0">
                <a:solidFill>
                  <a:srgbClr val="FF0000"/>
                </a:solidFill>
                <a:latin typeface="华文楷体" panose="02010600040101010101" pitchFamily="2" charset="-122"/>
                <a:ea typeface="华文楷体" panose="02010600040101010101" pitchFamily="2" charset="-122"/>
              </a:rPr>
              <a:t>250mm</a:t>
            </a:r>
            <a:r>
              <a:rPr lang="zh-CN" altLang="en-US" sz="2800" dirty="0">
                <a:solidFill>
                  <a:srgbClr val="FF0000"/>
                </a:solidFill>
                <a:latin typeface="华文楷体" panose="02010600040101010101" pitchFamily="2" charset="-122"/>
                <a:ea typeface="华文楷体" panose="02010600040101010101" pitchFamily="2" charset="-122"/>
              </a:rPr>
              <a:t>、宽</a:t>
            </a:r>
            <a:r>
              <a:rPr lang="en-US" altLang="zh-CN" sz="2800" dirty="0">
                <a:solidFill>
                  <a:srgbClr val="FF0000"/>
                </a:solidFill>
                <a:latin typeface="华文楷体" panose="02010600040101010101" pitchFamily="2" charset="-122"/>
                <a:ea typeface="华文楷体" panose="02010600040101010101" pitchFamily="2" charset="-122"/>
              </a:rPr>
              <a:t>250mm</a:t>
            </a:r>
            <a:r>
              <a:rPr lang="zh-CN" altLang="en-US" sz="2800" dirty="0">
                <a:solidFill>
                  <a:srgbClr val="FF0000"/>
                </a:solidFill>
                <a:latin typeface="华文楷体" panose="02010600040101010101" pitchFamily="2" charset="-122"/>
                <a:ea typeface="华文楷体" panose="02010600040101010101" pitchFamily="2" charset="-122"/>
              </a:rPr>
              <a:t>、高</a:t>
            </a:r>
            <a:r>
              <a:rPr lang="en-US" altLang="zh-CN" sz="2800" dirty="0">
                <a:solidFill>
                  <a:srgbClr val="FF0000"/>
                </a:solidFill>
                <a:latin typeface="华文楷体" panose="02010600040101010101" pitchFamily="2" charset="-122"/>
                <a:ea typeface="华文楷体" panose="02010600040101010101" pitchFamily="2" charset="-122"/>
              </a:rPr>
              <a:t>300mm</a:t>
            </a:r>
            <a:r>
              <a:rPr lang="zh-CN" altLang="en-US" sz="2800" dirty="0">
                <a:latin typeface="华文楷体" panose="02010600040101010101" pitchFamily="2" charset="-122"/>
                <a:ea typeface="华文楷体" panose="02010600040101010101" pitchFamily="2" charset="-122"/>
              </a:rPr>
              <a:t>。在开始比赛后，机器人可以超出此尺寸限制。</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机器人上必须展示参赛队编号。在不影响正常比赛的基础上，机器人可进行个性化的装饰，以增强其表现力和容易被识别。</a:t>
            </a:r>
          </a:p>
        </p:txBody>
      </p:sp>
    </p:spTree>
    <p:extLst>
      <p:ext uri="{BB962C8B-B14F-4D97-AF65-F5344CB8AC3E}">
        <p14:creationId xmlns:p14="http://schemas.microsoft.com/office/powerpoint/2010/main" val="405323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机器人</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1" y="1333300"/>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每台机器人所用的控制器、电机、传感器及其它结构件，数量不限。但机器人的控制器、电机、传感器必须是独立的模块。机器人的重量</a:t>
            </a:r>
            <a:r>
              <a:rPr lang="zh-CN" altLang="en-US" sz="2800" dirty="0">
                <a:solidFill>
                  <a:srgbClr val="FF0000"/>
                </a:solidFill>
                <a:latin typeface="华文楷体" panose="02010600040101010101" pitchFamily="2" charset="-122"/>
                <a:ea typeface="华文楷体" panose="02010600040101010101" pitchFamily="2" charset="-122"/>
              </a:rPr>
              <a:t>不得超过</a:t>
            </a:r>
            <a:r>
              <a:rPr lang="en-US" altLang="zh-CN" sz="2800" dirty="0">
                <a:solidFill>
                  <a:srgbClr val="FF0000"/>
                </a:solidFill>
                <a:latin typeface="华文楷体" panose="02010600040101010101" pitchFamily="2" charset="-122"/>
                <a:ea typeface="华文楷体" panose="02010600040101010101" pitchFamily="2" charset="-122"/>
              </a:rPr>
              <a:t>3kg</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机器人上的所有零部件必须可靠固定，不允许分离或脱落在场地上。</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为了安全，机器人所使用的直流电源电压</a:t>
            </a:r>
            <a:r>
              <a:rPr lang="zh-CN" altLang="en-US" sz="2800" dirty="0">
                <a:solidFill>
                  <a:srgbClr val="FF0000"/>
                </a:solidFill>
                <a:latin typeface="华文楷体" panose="02010600040101010101" pitchFamily="2" charset="-122"/>
                <a:ea typeface="华文楷体" panose="02010600040101010101" pitchFamily="2" charset="-122"/>
              </a:rPr>
              <a:t>不得超过</a:t>
            </a:r>
            <a:r>
              <a:rPr lang="en-US" altLang="zh-CN" sz="2800" dirty="0">
                <a:solidFill>
                  <a:srgbClr val="FF0000"/>
                </a:solidFill>
                <a:latin typeface="华文楷体" panose="02010600040101010101" pitchFamily="2" charset="-122"/>
                <a:ea typeface="华文楷体" panose="02010600040101010101" pitchFamily="2" charset="-122"/>
              </a:rPr>
              <a:t>12V</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solidFill>
                  <a:srgbClr val="FF0000"/>
                </a:solidFill>
                <a:latin typeface="华文楷体" panose="02010600040101010101" pitchFamily="2" charset="-122"/>
                <a:ea typeface="华文楷体" panose="02010600040101010101" pitchFamily="2" charset="-122"/>
              </a:rPr>
              <a:t>不允许使用有可能损坏竞赛场地的危险元件</a:t>
            </a:r>
            <a:r>
              <a:rPr lang="zh-CN" altLang="en-US" sz="2800"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6510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02</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机器人</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1" y="1686627"/>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机器人必须设计成只用</a:t>
            </a:r>
            <a:r>
              <a:rPr lang="zh-CN" altLang="en-US" sz="2800" dirty="0">
                <a:solidFill>
                  <a:srgbClr val="FF0000"/>
                </a:solidFill>
                <a:latin typeface="华文楷体" panose="02010600040101010101" pitchFamily="2" charset="-122"/>
                <a:ea typeface="华文楷体" panose="02010600040101010101" pitchFamily="2" charset="-122"/>
              </a:rPr>
              <a:t>一次操作</a:t>
            </a:r>
            <a:r>
              <a:rPr lang="zh-CN" altLang="en-US" sz="2800" dirty="0">
                <a:latin typeface="华文楷体" panose="02010600040101010101" pitchFamily="2" charset="-122"/>
                <a:ea typeface="华文楷体" panose="02010600040101010101" pitchFamily="2" charset="-122"/>
              </a:rPr>
              <a:t>（如，按一个按钮或拨一个开关）就能启动。</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机器人必须能</a:t>
            </a:r>
            <a:r>
              <a:rPr lang="zh-CN" altLang="en-US" sz="2800" dirty="0">
                <a:solidFill>
                  <a:srgbClr val="FF0000"/>
                </a:solidFill>
                <a:latin typeface="华文楷体" panose="02010600040101010101" pitchFamily="2" charset="-122"/>
                <a:ea typeface="华文楷体" panose="02010600040101010101" pitchFamily="2" charset="-122"/>
              </a:rPr>
              <a:t>原地旋转，旋转的次数可控</a:t>
            </a:r>
            <a:r>
              <a:rPr lang="zh-CN" altLang="en-US" sz="2800" dirty="0">
                <a:latin typeface="华文楷体" panose="02010600040101010101" pitchFamily="2" charset="-122"/>
                <a:ea typeface="华文楷体" panose="02010600040101010101" pitchFamily="2" charset="-122"/>
              </a:rPr>
              <a:t>。机器人还应在</a:t>
            </a:r>
            <a:r>
              <a:rPr lang="zh-CN" altLang="en-US" sz="2800" dirty="0">
                <a:solidFill>
                  <a:srgbClr val="FF0000"/>
                </a:solidFill>
                <a:latin typeface="华文楷体" panose="02010600040101010101" pitchFamily="2" charset="-122"/>
                <a:ea typeface="华文楷体" panose="02010600040101010101" pitchFamily="2" charset="-122"/>
              </a:rPr>
              <a:t>明显位置装一个可见光</a:t>
            </a:r>
            <a:r>
              <a:rPr lang="en-US" altLang="zh-CN" sz="2800" dirty="0">
                <a:solidFill>
                  <a:srgbClr val="FF0000"/>
                </a:solidFill>
                <a:latin typeface="华文楷体" panose="02010600040101010101" pitchFamily="2" charset="-122"/>
                <a:ea typeface="华文楷体" panose="02010600040101010101" pitchFamily="2" charset="-122"/>
              </a:rPr>
              <a:t>LED</a:t>
            </a:r>
            <a:r>
              <a:rPr lang="zh-CN" altLang="en-US" sz="2800" dirty="0">
                <a:latin typeface="华文楷体" panose="02010600040101010101" pitchFamily="2" charset="-122"/>
                <a:ea typeface="华文楷体" panose="02010600040101010101" pitchFamily="2" charset="-122"/>
              </a:rPr>
              <a:t>（颜色不限），它的</a:t>
            </a:r>
            <a:r>
              <a:rPr lang="zh-CN" altLang="en-US" sz="2800" dirty="0">
                <a:solidFill>
                  <a:srgbClr val="FF0000"/>
                </a:solidFill>
                <a:latin typeface="华文楷体" panose="02010600040101010101" pitchFamily="2" charset="-122"/>
                <a:ea typeface="华文楷体" panose="02010600040101010101" pitchFamily="2" charset="-122"/>
              </a:rPr>
              <a:t>开</a:t>
            </a:r>
            <a:r>
              <a:rPr lang="en-US" altLang="zh-CN" sz="2800" dirty="0">
                <a:solidFill>
                  <a:srgbClr val="FF0000"/>
                </a:solidFill>
                <a:latin typeface="华文楷体" panose="02010600040101010101" pitchFamily="2" charset="-122"/>
                <a:ea typeface="华文楷体" panose="02010600040101010101" pitchFamily="2" charset="-122"/>
              </a:rPr>
              <a:t>/</a:t>
            </a:r>
            <a:r>
              <a:rPr lang="zh-CN" altLang="en-US" sz="2800" dirty="0">
                <a:solidFill>
                  <a:srgbClr val="FF0000"/>
                </a:solidFill>
                <a:latin typeface="华文楷体" panose="02010600040101010101" pitchFamily="2" charset="-122"/>
                <a:ea typeface="华文楷体" panose="02010600040101010101" pitchFamily="2" charset="-122"/>
              </a:rPr>
              <a:t>关应可控</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参赛队</a:t>
            </a:r>
            <a:r>
              <a:rPr lang="zh-CN" altLang="en-US" sz="2800" dirty="0">
                <a:solidFill>
                  <a:srgbClr val="FF0000"/>
                </a:solidFill>
                <a:latin typeface="华文楷体" panose="02010600040101010101" pitchFamily="2" charset="-122"/>
                <a:ea typeface="华文楷体" panose="02010600040101010101" pitchFamily="2" charset="-122"/>
              </a:rPr>
              <a:t>不得使用遥控调试</a:t>
            </a:r>
            <a:r>
              <a:rPr lang="zh-CN" altLang="en-US" sz="2800" dirty="0">
                <a:latin typeface="华文楷体" panose="02010600040101010101" pitchFamily="2" charset="-122"/>
                <a:ea typeface="华文楷体" panose="02010600040101010101" pitchFamily="2" charset="-122"/>
              </a:rPr>
              <a:t>并记录数据的方式完成编程。</a:t>
            </a:r>
          </a:p>
        </p:txBody>
      </p:sp>
    </p:spTree>
    <p:extLst>
      <p:ext uri="{BB962C8B-B14F-4D97-AF65-F5344CB8AC3E}">
        <p14:creationId xmlns:p14="http://schemas.microsoft.com/office/powerpoint/2010/main" val="1789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本届机器人综合技能比赛相关赛制</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293689"/>
            <a:ext cx="11410423" cy="5100693"/>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机器人综合技能竞赛按小学、初中、高中三个组别分别进行比赛。</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比赛不分初赛与复赛。组委会保证每支参赛队有相同的上场次数，且不少于</a:t>
            </a:r>
            <a:r>
              <a:rPr lang="en-US" altLang="zh-CN" sz="2800" dirty="0">
                <a:latin typeface="华文楷体" panose="02010600040101010101" pitchFamily="2" charset="-122"/>
                <a:ea typeface="华文楷体" panose="02010600040101010101" pitchFamily="2" charset="-122"/>
              </a:rPr>
              <a:t>3</a:t>
            </a:r>
            <a:r>
              <a:rPr lang="zh-CN" altLang="en-US" sz="2800" dirty="0">
                <a:latin typeface="华文楷体" panose="02010600040101010101" pitchFamily="2" charset="-122"/>
                <a:ea typeface="华文楷体" panose="02010600040101010101" pitchFamily="2" charset="-122"/>
              </a:rPr>
              <a:t>次，每次均记分。</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比赛场地上规定了机器人要完成的任务（在上述任务中选定，也</a:t>
            </a:r>
            <a:r>
              <a:rPr lang="zh-CN" altLang="en-US" sz="2800" dirty="0">
                <a:solidFill>
                  <a:srgbClr val="FF0000"/>
                </a:solidFill>
                <a:latin typeface="华文楷体" panose="02010600040101010101" pitchFamily="2" charset="-122"/>
                <a:ea typeface="华文楷体" panose="02010600040101010101" pitchFamily="2" charset="-122"/>
              </a:rPr>
              <a:t>可能有一些临时设定的任务</a:t>
            </a:r>
            <a:r>
              <a:rPr lang="zh-CN" altLang="en-US" sz="2800" dirty="0">
                <a:latin typeface="华文楷体" panose="02010600040101010101" pitchFamily="2" charset="-122"/>
                <a:ea typeface="华文楷体" panose="02010600040101010101" pitchFamily="2" charset="-122"/>
              </a:rPr>
              <a:t>）。小学、初中、高中三个组别要完成的任务数是不同的。</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所有场次的比赛结束后，每支参赛队各场得分之和作为该队的总成绩，按总成绩对参赛队排名。</a:t>
            </a:r>
          </a:p>
          <a:p>
            <a:pPr marL="228600" indent="-228600" algn="just" defTabSz="914400">
              <a:lnSpc>
                <a:spcPts val="4000"/>
              </a:lnSpc>
              <a:spcBef>
                <a:spcPts val="1000"/>
              </a:spcBef>
              <a:buFont typeface="Arial" panose="020B0604020202020204" pitchFamily="34" charset="0"/>
              <a:buChar char="•"/>
            </a:pPr>
            <a:r>
              <a:rPr lang="zh-CN" altLang="en-US" sz="2800" dirty="0">
                <a:solidFill>
                  <a:srgbClr val="FF0000"/>
                </a:solidFill>
                <a:latin typeface="华文楷体" panose="02010600040101010101" pitchFamily="2" charset="-122"/>
                <a:ea typeface="华文楷体" panose="02010600040101010101" pitchFamily="2" charset="-122"/>
              </a:rPr>
              <a:t>竞赛组委会有可能根据参赛报名和场馆的实际情况变更赛制</a:t>
            </a:r>
            <a:r>
              <a:rPr lang="zh-CN" altLang="en-US" sz="2800" dirty="0">
                <a:latin typeface="华文楷体" panose="02010600040101010101" pitchFamily="2" charset="-122"/>
                <a:ea typeface="华文楷体" panose="02010600040101010101" pitchFamily="2" charset="-122"/>
              </a:rPr>
              <a:t>。 </a:t>
            </a:r>
          </a:p>
        </p:txBody>
      </p:sp>
    </p:spTree>
    <p:extLst>
      <p:ext uri="{BB962C8B-B14F-4D97-AF65-F5344CB8AC3E}">
        <p14:creationId xmlns:p14="http://schemas.microsoft.com/office/powerpoint/2010/main" val="126524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154295"/>
            <a:ext cx="11410423" cy="5100693"/>
          </a:xfrm>
          <a:prstGeom prst="rect">
            <a:avLst/>
          </a:prstGeom>
        </p:spPr>
        <p:txBody>
          <a:bodyPr/>
          <a:lstStyle/>
          <a:p>
            <a:pPr algn="just" defTabSz="914400">
              <a:lnSpc>
                <a:spcPct val="150000"/>
              </a:lnSpc>
              <a:spcBef>
                <a:spcPts val="1000"/>
              </a:spcBef>
            </a:pPr>
            <a:r>
              <a:rPr lang="zh-CN" altLang="en-US" sz="3200" b="1" dirty="0">
                <a:latin typeface="华文楷体" panose="02010600040101010101" pitchFamily="2" charset="-122"/>
                <a:ea typeface="华文楷体" panose="02010600040101010101" pitchFamily="2" charset="-122"/>
              </a:rPr>
              <a:t>搭建机器人与编程</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搭建机器人与编程只能在准备区进行。</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参赛队的学生队员检录后方能进入准备区。裁判员对参赛队携带的器材进行检查，所有器材必须是散件，除控制器和电机可维持出厂时的状态外，其它</a:t>
            </a:r>
            <a:r>
              <a:rPr lang="zh-CN" altLang="en-US" sz="2800" dirty="0">
                <a:solidFill>
                  <a:srgbClr val="FF0000"/>
                </a:solidFill>
                <a:latin typeface="华文楷体" panose="02010600040101010101" pitchFamily="2" charset="-122"/>
                <a:ea typeface="华文楷体" panose="02010600040101010101" pitchFamily="2" charset="-122"/>
              </a:rPr>
              <a:t>所有零件不得以焊接、铆接、粘接等方式组成部件</a:t>
            </a:r>
            <a:r>
              <a:rPr lang="zh-CN" altLang="en-US" sz="2800" dirty="0">
                <a:latin typeface="华文楷体" panose="02010600040101010101" pitchFamily="2" charset="-122"/>
                <a:ea typeface="华文楷体" panose="02010600040101010101" pitchFamily="2" charset="-122"/>
              </a:rPr>
              <a:t>。队员</a:t>
            </a:r>
            <a:r>
              <a:rPr lang="zh-CN" altLang="en-US" sz="2800" dirty="0">
                <a:solidFill>
                  <a:srgbClr val="FF0000"/>
                </a:solidFill>
                <a:latin typeface="华文楷体" panose="02010600040101010101" pitchFamily="2" charset="-122"/>
                <a:ea typeface="华文楷体" panose="02010600040101010101" pitchFamily="2" charset="-122"/>
              </a:rPr>
              <a:t>不得携带</a:t>
            </a:r>
            <a:r>
              <a:rPr lang="en-US" altLang="zh-CN" sz="2800" dirty="0">
                <a:solidFill>
                  <a:srgbClr val="FF0000"/>
                </a:solidFill>
                <a:latin typeface="华文楷体" panose="02010600040101010101" pitchFamily="2" charset="-122"/>
                <a:ea typeface="华文楷体" panose="02010600040101010101" pitchFamily="2" charset="-122"/>
              </a:rPr>
              <a:t>U</a:t>
            </a:r>
            <a:r>
              <a:rPr lang="zh-CN" altLang="en-US" sz="2800" dirty="0">
                <a:solidFill>
                  <a:srgbClr val="FF0000"/>
                </a:solidFill>
                <a:latin typeface="华文楷体" panose="02010600040101010101" pitchFamily="2" charset="-122"/>
                <a:ea typeface="华文楷体" panose="02010600040101010101" pitchFamily="2" charset="-122"/>
              </a:rPr>
              <a:t>盘、光盘、无线路由器、手机、相机等存储和通信器材，不得自带计算机</a:t>
            </a:r>
            <a:r>
              <a:rPr lang="zh-CN" altLang="en-US" sz="2800" dirty="0">
                <a:latin typeface="华文楷体" panose="02010600040101010101" pitchFamily="2" charset="-122"/>
                <a:ea typeface="华文楷体" panose="02010600040101010101" pitchFamily="2" charset="-122"/>
              </a:rPr>
              <a:t>。所有参赛学生在准备区就座后，裁判员把场地图和比赛须知发给参赛队。</a:t>
            </a:r>
          </a:p>
        </p:txBody>
      </p:sp>
      <p:sp>
        <p:nvSpPr>
          <p:cNvPr id="13"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比赛过程</a:t>
            </a:r>
          </a:p>
        </p:txBody>
      </p:sp>
    </p:spTree>
    <p:extLst>
      <p:ext uri="{BB962C8B-B14F-4D97-AF65-F5344CB8AC3E}">
        <p14:creationId xmlns:p14="http://schemas.microsoft.com/office/powerpoint/2010/main" val="284305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比赛过程</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154295"/>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参赛学生打开</a:t>
            </a:r>
            <a:r>
              <a:rPr lang="zh-CN" altLang="en-US" sz="2800" dirty="0">
                <a:solidFill>
                  <a:srgbClr val="FF0000"/>
                </a:solidFill>
                <a:latin typeface="华文楷体" panose="02010600040101010101" pitchFamily="2" charset="-122"/>
                <a:ea typeface="华文楷体" panose="02010600040101010101" pitchFamily="2" charset="-122"/>
              </a:rPr>
              <a:t>组委会提供的计算机</a:t>
            </a:r>
            <a:r>
              <a:rPr lang="zh-CN" altLang="en-US" sz="2800" dirty="0">
                <a:latin typeface="华文楷体" panose="02010600040101010101" pitchFamily="2" charset="-122"/>
                <a:ea typeface="华文楷体" panose="02010600040101010101" pitchFamily="2" charset="-122"/>
              </a:rPr>
              <a:t>后，根据所用的器材，安装相应厂家的编程软件。参赛选手在准备区不得上网和下载任何程序，不得使用相机等设备拍摄比赛场地，不得以任何方式与教练员或家长联系。</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参赛学生在准备区有</a:t>
            </a:r>
            <a:r>
              <a:rPr lang="en-US" altLang="zh-CN" sz="2800" dirty="0">
                <a:solidFill>
                  <a:srgbClr val="FF0000"/>
                </a:solidFill>
                <a:latin typeface="华文楷体" panose="02010600040101010101" pitchFamily="2" charset="-122"/>
                <a:ea typeface="华文楷体" panose="02010600040101010101" pitchFamily="2" charset="-122"/>
              </a:rPr>
              <a:t>2</a:t>
            </a:r>
            <a:r>
              <a:rPr lang="zh-CN" altLang="en-US" sz="2800" dirty="0">
                <a:solidFill>
                  <a:srgbClr val="FF0000"/>
                </a:solidFill>
                <a:latin typeface="华文楷体" panose="02010600040101010101" pitchFamily="2" charset="-122"/>
                <a:ea typeface="华文楷体" panose="02010600040101010101" pitchFamily="2" charset="-122"/>
              </a:rPr>
              <a:t>小时</a:t>
            </a:r>
            <a:r>
              <a:rPr lang="zh-CN" altLang="en-US" sz="2800" dirty="0">
                <a:latin typeface="华文楷体" panose="02010600040101010101" pitchFamily="2" charset="-122"/>
                <a:ea typeface="华文楷体" panose="02010600040101010101" pitchFamily="2" charset="-122"/>
              </a:rPr>
              <a:t>的搭建机器人、调试和编制程序的时间。结束后，各参赛队把机器人排列在准备区的指定位置，封场，上场前不得修改程序和硬件设备。</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参赛队在每轮比赛结束后，允许在准备区简单地维修机器人和修改控制程序，但不能打乱下一轮出场次序。</a:t>
            </a:r>
          </a:p>
          <a:p>
            <a:pPr marL="228600" indent="-228600" algn="just" defTabSz="914400">
              <a:lnSpc>
                <a:spcPct val="150000"/>
              </a:lnSpc>
              <a:spcBef>
                <a:spcPts val="1000"/>
              </a:spcBef>
              <a:buFont typeface="Arial" panose="020B0604020202020204" pitchFamily="34" charset="0"/>
              <a:buChar char="•"/>
            </a:pPr>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582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重试</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154295"/>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机器人在运行中如果出现故障或未完成某项任务，参赛队员可以向裁判员</a:t>
            </a:r>
            <a:r>
              <a:rPr lang="zh-CN" altLang="en-US" sz="2800" dirty="0">
                <a:solidFill>
                  <a:srgbClr val="FF0000"/>
                </a:solidFill>
                <a:latin typeface="华文楷体" panose="02010600040101010101" pitchFamily="2" charset="-122"/>
                <a:ea typeface="华文楷体" panose="02010600040101010101" pitchFamily="2" charset="-122"/>
              </a:rPr>
              <a:t>申请重试</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裁判员同意重试后，场地状态原则上保持不变。如果因为未完成某项任务而重试，该项任务所用的道具可以由参赛队员恢复到比赛开始前的状态。重试时，队员可将机器人搬回待命区，重新启动。</a:t>
            </a:r>
          </a:p>
          <a:p>
            <a:pPr marL="228600" indent="-228600" algn="just" defTabSz="914400">
              <a:lnSpc>
                <a:spcPct val="150000"/>
              </a:lnSpc>
              <a:spcBef>
                <a:spcPts val="1000"/>
              </a:spcBef>
              <a:buFont typeface="Arial" panose="020B0604020202020204" pitchFamily="34" charset="0"/>
              <a:buChar char="•"/>
            </a:pPr>
            <a:r>
              <a:rPr lang="zh-CN" altLang="en-US" sz="2800" dirty="0">
                <a:solidFill>
                  <a:srgbClr val="FF0000"/>
                </a:solidFill>
                <a:latin typeface="华文楷体" panose="02010600040101010101" pitchFamily="2" charset="-122"/>
                <a:ea typeface="华文楷体" panose="02010600040101010101" pitchFamily="2" charset="-122"/>
              </a:rPr>
              <a:t>每场比赛重试的次数不限</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solidFill>
                  <a:srgbClr val="FF0000"/>
                </a:solidFill>
                <a:latin typeface="华文楷体" panose="02010600040101010101" pitchFamily="2" charset="-122"/>
                <a:ea typeface="华文楷体" panose="02010600040101010101" pitchFamily="2" charset="-122"/>
              </a:rPr>
              <a:t>重试期间计时不停止，也不重新开始计时</a:t>
            </a:r>
            <a:r>
              <a:rPr lang="zh-CN" altLang="en-US" sz="2800" dirty="0">
                <a:latin typeface="华文楷体" panose="02010600040101010101" pitchFamily="2" charset="-122"/>
                <a:ea typeface="华文楷体" panose="02010600040101010101" pitchFamily="2" charset="-122"/>
              </a:rPr>
              <a:t>。重试前机器人已完成的任务有效。</a:t>
            </a:r>
          </a:p>
        </p:txBody>
      </p:sp>
    </p:spTree>
    <p:extLst>
      <p:ext uri="{BB962C8B-B14F-4D97-AF65-F5344CB8AC3E}">
        <p14:creationId xmlns:p14="http://schemas.microsoft.com/office/powerpoint/2010/main" val="14078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计分</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5" y="1482749"/>
            <a:ext cx="11410423" cy="5100693"/>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每场比赛结束后，按完成任务的情况计算得分。</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完成任务的次序不影响单项任务的得分。</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 如果完成了</a:t>
            </a:r>
            <a:r>
              <a:rPr lang="zh-CN" altLang="en-US" sz="2800" dirty="0">
                <a:solidFill>
                  <a:srgbClr val="FF0000"/>
                </a:solidFill>
                <a:latin typeface="华文楷体" panose="02010600040101010101" pitchFamily="2" charset="-122"/>
                <a:ea typeface="华文楷体" panose="02010600040101010101" pitchFamily="2" charset="-122"/>
              </a:rPr>
              <a:t>规定的所有任务</a:t>
            </a:r>
            <a:r>
              <a:rPr lang="zh-CN" altLang="en-US" sz="2800" dirty="0">
                <a:latin typeface="华文楷体" panose="02010600040101010101" pitchFamily="2" charset="-122"/>
                <a:ea typeface="华文楷体" panose="02010600040101010101" pitchFamily="2" charset="-122"/>
              </a:rPr>
              <a:t>且比赛结束的</a:t>
            </a:r>
            <a:r>
              <a:rPr lang="zh-CN" altLang="en-US" sz="2800" dirty="0">
                <a:solidFill>
                  <a:srgbClr val="FF0000"/>
                </a:solidFill>
                <a:latin typeface="华文楷体" panose="02010600040101010101" pitchFamily="2" charset="-122"/>
                <a:ea typeface="华文楷体" panose="02010600040101010101" pitchFamily="2" charset="-122"/>
              </a:rPr>
              <a:t>时间不超过</a:t>
            </a:r>
            <a:r>
              <a:rPr lang="en-US" altLang="zh-CN" sz="2800" dirty="0">
                <a:solidFill>
                  <a:srgbClr val="FF0000"/>
                </a:solidFill>
                <a:latin typeface="华文楷体" panose="02010600040101010101" pitchFamily="2" charset="-122"/>
                <a:ea typeface="华文楷体" panose="02010600040101010101" pitchFamily="2" charset="-122"/>
              </a:rPr>
              <a:t>150</a:t>
            </a:r>
            <a:r>
              <a:rPr lang="zh-CN" altLang="en-US" sz="2800" dirty="0">
                <a:solidFill>
                  <a:srgbClr val="FF0000"/>
                </a:solidFill>
                <a:latin typeface="华文楷体" panose="02010600040101010101" pitchFamily="2" charset="-122"/>
                <a:ea typeface="华文楷体" panose="02010600040101010101" pitchFamily="2" charset="-122"/>
              </a:rPr>
              <a:t>秒</a:t>
            </a:r>
            <a:r>
              <a:rPr lang="zh-CN" altLang="en-US" sz="2800" dirty="0">
                <a:latin typeface="华文楷体" panose="02010600040101010101" pitchFamily="2" charset="-122"/>
                <a:ea typeface="华文楷体" panose="02010600040101010101" pitchFamily="2" charset="-122"/>
              </a:rPr>
              <a:t>，额外加记时间分。时间分为</a:t>
            </a:r>
            <a:r>
              <a:rPr lang="zh-CN" altLang="en-US" sz="2800" dirty="0">
                <a:solidFill>
                  <a:srgbClr val="FF0000"/>
                </a:solidFill>
                <a:latin typeface="华文楷体" panose="02010600040101010101" pitchFamily="2" charset="-122"/>
                <a:ea typeface="华文楷体" panose="02010600040101010101" pitchFamily="2" charset="-122"/>
              </a:rPr>
              <a:t>（</a:t>
            </a:r>
            <a:r>
              <a:rPr lang="en-US" altLang="zh-CN" sz="2800" dirty="0">
                <a:solidFill>
                  <a:srgbClr val="FF0000"/>
                </a:solidFill>
                <a:latin typeface="华文楷体" panose="02010600040101010101" pitchFamily="2" charset="-122"/>
                <a:ea typeface="华文楷体" panose="02010600040101010101" pitchFamily="2" charset="-122"/>
              </a:rPr>
              <a:t>150</a:t>
            </a:r>
            <a:r>
              <a:rPr lang="zh-CN" altLang="en-US" sz="2800" dirty="0">
                <a:solidFill>
                  <a:srgbClr val="FF0000"/>
                </a:solidFill>
                <a:latin typeface="华文楷体" panose="02010600040101010101" pitchFamily="2" charset="-122"/>
                <a:ea typeface="华文楷体" panose="02010600040101010101" pitchFamily="2" charset="-122"/>
              </a:rPr>
              <a:t>－结束比赛实际所用秒数）</a:t>
            </a:r>
            <a:r>
              <a:rPr lang="zh-CN" altLang="en-US" sz="2800" dirty="0">
                <a:latin typeface="华文楷体" panose="02010600040101010101" pitchFamily="2" charset="-122"/>
                <a:ea typeface="华文楷体" panose="02010600040101010101" pitchFamily="2" charset="-122"/>
              </a:rPr>
              <a:t>。</a:t>
            </a:r>
          </a:p>
          <a:p>
            <a:pPr marL="228600" indent="-228600" algn="just" defTabSz="914400">
              <a:lnSpc>
                <a:spcPct val="150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如果在比赛中没有重试，机器人动作流畅，一气呵成，</a:t>
            </a:r>
            <a:r>
              <a:rPr lang="zh-CN" altLang="en-US" sz="2800" dirty="0">
                <a:solidFill>
                  <a:srgbClr val="FF0000"/>
                </a:solidFill>
                <a:latin typeface="华文楷体" panose="02010600040101010101" pitchFamily="2" charset="-122"/>
                <a:ea typeface="华文楷体" panose="02010600040101010101" pitchFamily="2" charset="-122"/>
              </a:rPr>
              <a:t>加记流畅奖励</a:t>
            </a:r>
            <a:r>
              <a:rPr lang="en-US" altLang="zh-CN" sz="2800" dirty="0">
                <a:solidFill>
                  <a:srgbClr val="FF0000"/>
                </a:solidFill>
                <a:latin typeface="华文楷体" panose="02010600040101010101" pitchFamily="2" charset="-122"/>
                <a:ea typeface="华文楷体" panose="02010600040101010101" pitchFamily="2" charset="-122"/>
              </a:rPr>
              <a:t>50</a:t>
            </a:r>
            <a:r>
              <a:rPr lang="zh-CN" altLang="en-US" sz="2800" dirty="0">
                <a:solidFill>
                  <a:srgbClr val="FF0000"/>
                </a:solidFill>
                <a:latin typeface="华文楷体" panose="02010600040101010101" pitchFamily="2" charset="-122"/>
                <a:ea typeface="华文楷体" panose="02010600040101010101" pitchFamily="2" charset="-122"/>
              </a:rPr>
              <a:t>分</a:t>
            </a:r>
            <a:r>
              <a:rPr lang="zh-CN" altLang="en-US" sz="2800"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135831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87125" y="299356"/>
            <a:ext cx="12126303" cy="6596744"/>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03</a:t>
              </a:r>
              <a:endParaRPr lang="zh-CN" altLang="en-US" sz="3200" dirty="0">
                <a:solidFill>
                  <a:schemeClr val="accent1"/>
                </a:solidFill>
                <a:latin typeface="Agency FB" panose="020B0503020202020204" pitchFamily="34" charset="0"/>
              </a:endParaRPr>
            </a:p>
          </p:txBody>
        </p:sp>
        <p:sp>
          <p:nvSpPr>
            <p:cNvPr id="66" name="文本框 65"/>
            <p:cNvSpPr txBox="1"/>
            <p:nvPr/>
          </p:nvSpPr>
          <p:spPr>
            <a:xfrm>
              <a:off x="1796926" y="459176"/>
              <a:ext cx="6765728"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本届机器人综合技能比赛</a:t>
              </a:r>
              <a:r>
                <a:rPr lang="en-US" altLang="zh-CN" sz="2800" b="1" dirty="0">
                  <a:solidFill>
                    <a:schemeClr val="tx1">
                      <a:lumMod val="75000"/>
                      <a:lumOff val="25000"/>
                    </a:schemeClr>
                  </a:solidFill>
                  <a:latin typeface="Century Gothic" panose="020B0502020202020204" pitchFamily="34" charset="0"/>
                </a:rPr>
                <a:t>——</a:t>
              </a:r>
              <a:r>
                <a:rPr lang="zh-CN" altLang="en-US" sz="2800" b="1" dirty="0">
                  <a:solidFill>
                    <a:schemeClr val="tx1">
                      <a:lumMod val="75000"/>
                      <a:lumOff val="25000"/>
                    </a:schemeClr>
                  </a:solidFill>
                  <a:latin typeface="Century Gothic" panose="020B0502020202020204" pitchFamily="34" charset="0"/>
                </a:rPr>
                <a:t>奖励</a:t>
              </a: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387124" y="1131449"/>
            <a:ext cx="11635100" cy="5100693"/>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每个组别按总成绩排名。</a:t>
            </a: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如果出现局部并列的排名，按如下顺序决定先后：</a:t>
            </a:r>
          </a:p>
          <a:p>
            <a:pPr algn="just" defTabSz="914400">
              <a:lnSpc>
                <a:spcPts val="4000"/>
              </a:lnSpc>
              <a:spcBef>
                <a:spcPts val="1000"/>
              </a:spcBef>
            </a:pPr>
            <a:r>
              <a:rPr lang="zh-CN" altLang="en-US" sz="2800" dirty="0">
                <a:latin typeface="华文楷体" panose="02010600040101010101" pitchFamily="2" charset="-122"/>
                <a:ea typeface="华文楷体" panose="02010600040101010101" pitchFamily="2" charset="-122"/>
              </a:rPr>
              <a:t>    ⑴所有场次中完成单项任务总数多的队在前；</a:t>
            </a:r>
            <a:endParaRPr lang="en-US" altLang="zh-CN" sz="2800" dirty="0">
              <a:latin typeface="华文楷体" panose="02010600040101010101" pitchFamily="2" charset="-122"/>
              <a:ea typeface="华文楷体" panose="02010600040101010101" pitchFamily="2" charset="-122"/>
            </a:endParaRPr>
          </a:p>
          <a:p>
            <a:pPr algn="just" defTabSz="914400">
              <a:lnSpc>
                <a:spcPts val="4000"/>
              </a:lnSpc>
              <a:spcBef>
                <a:spcPts val="1000"/>
              </a:spcBef>
            </a:pPr>
            <a:r>
              <a:rPr lang="zh-CN" altLang="en-US" sz="2800" dirty="0">
                <a:latin typeface="华文楷体" panose="02010600040101010101" pitchFamily="2" charset="-122"/>
                <a:ea typeface="华文楷体" panose="02010600040101010101" pitchFamily="2" charset="-122"/>
              </a:rPr>
              <a:t>    ⑵最低分高的队在前；</a:t>
            </a:r>
            <a:endParaRPr lang="en-US" altLang="zh-CN" sz="2800" dirty="0">
              <a:latin typeface="华文楷体" panose="02010600040101010101" pitchFamily="2" charset="-122"/>
              <a:ea typeface="华文楷体" panose="02010600040101010101" pitchFamily="2" charset="-122"/>
            </a:endParaRPr>
          </a:p>
          <a:p>
            <a:pPr algn="just" defTabSz="914400">
              <a:lnSpc>
                <a:spcPts val="4000"/>
              </a:lnSpc>
              <a:spcBef>
                <a:spcPts val="1000"/>
              </a:spcBef>
            </a:pPr>
            <a:r>
              <a:rPr lang="zh-CN" altLang="en-US" sz="2800" dirty="0">
                <a:latin typeface="华文楷体" panose="02010600040101010101" pitchFamily="2" charset="-122"/>
                <a:ea typeface="华文楷体" panose="02010600040101010101" pitchFamily="2" charset="-122"/>
              </a:rPr>
              <a:t>    ⑶次最低分高的队在前；</a:t>
            </a:r>
            <a:endParaRPr lang="en-US" altLang="zh-CN" sz="2800" dirty="0">
              <a:latin typeface="华文楷体" panose="02010600040101010101" pitchFamily="2" charset="-122"/>
              <a:ea typeface="华文楷体" panose="02010600040101010101" pitchFamily="2" charset="-122"/>
            </a:endParaRPr>
          </a:p>
          <a:p>
            <a:pPr algn="just" defTabSz="914400">
              <a:lnSpc>
                <a:spcPts val="4000"/>
              </a:lnSpc>
              <a:spcBef>
                <a:spcPts val="1000"/>
              </a:spcBef>
            </a:pPr>
            <a:r>
              <a:rPr lang="zh-CN" altLang="en-US" sz="2800" dirty="0">
                <a:latin typeface="华文楷体" panose="02010600040101010101" pitchFamily="2" charset="-122"/>
                <a:ea typeface="华文楷体" panose="02010600040101010101" pitchFamily="2" charset="-122"/>
              </a:rPr>
              <a:t>    ⑷机器人重量小的队在前，或由裁判确定。</a:t>
            </a:r>
            <a:endParaRPr lang="en-US" altLang="zh-CN" sz="2800" dirty="0">
              <a:latin typeface="华文楷体" panose="02010600040101010101" pitchFamily="2" charset="-122"/>
              <a:ea typeface="华文楷体" panose="02010600040101010101" pitchFamily="2" charset="-122"/>
            </a:endParaRPr>
          </a:p>
          <a:p>
            <a:pPr marL="228600" indent="-228600" algn="just" defTabSz="914400">
              <a:lnSpc>
                <a:spcPts val="4000"/>
              </a:lnSpc>
              <a:spcBef>
                <a:spcPts val="1000"/>
              </a:spcBef>
              <a:buFont typeface="Arial" panose="020B0604020202020204" pitchFamily="34" charset="0"/>
              <a:buChar char="•"/>
            </a:pPr>
            <a:r>
              <a:rPr lang="zh-CN" altLang="en-US" sz="2800" dirty="0">
                <a:latin typeface="华文楷体" panose="02010600040101010101" pitchFamily="2" charset="-122"/>
                <a:ea typeface="华文楷体" panose="02010600040101010101" pitchFamily="2" charset="-122"/>
              </a:rPr>
              <a:t>按照参赛队成绩排名确定获奖等级，</a:t>
            </a:r>
            <a:r>
              <a:rPr lang="zh-CN" altLang="en-US" sz="2800" dirty="0">
                <a:solidFill>
                  <a:srgbClr val="FF0000"/>
                </a:solidFill>
                <a:latin typeface="华文楷体" panose="02010600040101010101" pitchFamily="2" charset="-122"/>
                <a:ea typeface="华文楷体" panose="02010600040101010101" pitchFamily="2" charset="-122"/>
              </a:rPr>
              <a:t>前</a:t>
            </a:r>
            <a:r>
              <a:rPr lang="en-US" altLang="zh-CN" sz="2800" dirty="0">
                <a:solidFill>
                  <a:srgbClr val="FF0000"/>
                </a:solidFill>
                <a:latin typeface="华文楷体" panose="02010600040101010101" pitchFamily="2" charset="-122"/>
                <a:ea typeface="华文楷体" panose="02010600040101010101" pitchFamily="2" charset="-122"/>
              </a:rPr>
              <a:t>6</a:t>
            </a:r>
            <a:r>
              <a:rPr lang="zh-CN" altLang="en-US" sz="2800" dirty="0">
                <a:solidFill>
                  <a:srgbClr val="FF0000"/>
                </a:solidFill>
                <a:latin typeface="华文楷体" panose="02010600040101010101" pitchFamily="2" charset="-122"/>
                <a:ea typeface="华文楷体" panose="02010600040101010101" pitchFamily="2" charset="-122"/>
              </a:rPr>
              <a:t>名获一等奖</a:t>
            </a:r>
            <a:r>
              <a:rPr lang="zh-CN" altLang="en-US" sz="2800" dirty="0">
                <a:latin typeface="华文楷体" panose="02010600040101010101" pitchFamily="2" charset="-122"/>
                <a:ea typeface="华文楷体" panose="02010600040101010101" pitchFamily="2" charset="-122"/>
              </a:rPr>
              <a:t>，颁发金牌和证书，冠军队（第一名）颁发奖杯；其余参赛队伍（上场参赛并获成绩者）的</a:t>
            </a:r>
            <a:r>
              <a:rPr lang="zh-CN" altLang="en-US" sz="2800" dirty="0">
                <a:solidFill>
                  <a:srgbClr val="FF0000"/>
                </a:solidFill>
                <a:latin typeface="华文楷体" panose="02010600040101010101" pitchFamily="2" charset="-122"/>
                <a:ea typeface="华文楷体" panose="02010600040101010101" pitchFamily="2" charset="-122"/>
              </a:rPr>
              <a:t>前</a:t>
            </a:r>
            <a:r>
              <a:rPr lang="en-US" altLang="zh-CN" sz="2800" dirty="0">
                <a:solidFill>
                  <a:srgbClr val="FF0000"/>
                </a:solidFill>
                <a:latin typeface="华文楷体" panose="02010600040101010101" pitchFamily="2" charset="-122"/>
                <a:ea typeface="华文楷体" panose="02010600040101010101" pitchFamily="2" charset="-122"/>
              </a:rPr>
              <a:t>40%</a:t>
            </a:r>
            <a:r>
              <a:rPr lang="zh-CN" altLang="en-US" sz="2800" dirty="0">
                <a:solidFill>
                  <a:srgbClr val="FF0000"/>
                </a:solidFill>
                <a:latin typeface="华文楷体" panose="02010600040101010101" pitchFamily="2" charset="-122"/>
                <a:ea typeface="华文楷体" panose="02010600040101010101" pitchFamily="2" charset="-122"/>
              </a:rPr>
              <a:t>获二等奖</a:t>
            </a:r>
            <a:r>
              <a:rPr lang="zh-CN" altLang="en-US" sz="2800" dirty="0">
                <a:latin typeface="华文楷体" panose="02010600040101010101" pitchFamily="2" charset="-122"/>
                <a:ea typeface="华文楷体" panose="02010600040101010101" pitchFamily="2" charset="-122"/>
              </a:rPr>
              <a:t>，颁发银牌和证书；</a:t>
            </a:r>
            <a:r>
              <a:rPr lang="zh-CN" altLang="en-US" sz="2800" dirty="0">
                <a:solidFill>
                  <a:srgbClr val="FF0000"/>
                </a:solidFill>
                <a:latin typeface="华文楷体" panose="02010600040101010101" pitchFamily="2" charset="-122"/>
                <a:ea typeface="华文楷体" panose="02010600040101010101" pitchFamily="2" charset="-122"/>
              </a:rPr>
              <a:t>后</a:t>
            </a:r>
            <a:r>
              <a:rPr lang="en-US" altLang="zh-CN" sz="2800" dirty="0">
                <a:solidFill>
                  <a:srgbClr val="FF0000"/>
                </a:solidFill>
                <a:latin typeface="华文楷体" panose="02010600040101010101" pitchFamily="2" charset="-122"/>
                <a:ea typeface="华文楷体" panose="02010600040101010101" pitchFamily="2" charset="-122"/>
              </a:rPr>
              <a:t>60%</a:t>
            </a:r>
            <a:r>
              <a:rPr lang="zh-CN" altLang="en-US" sz="2800" dirty="0">
                <a:solidFill>
                  <a:srgbClr val="FF0000"/>
                </a:solidFill>
                <a:latin typeface="华文楷体" panose="02010600040101010101" pitchFamily="2" charset="-122"/>
                <a:ea typeface="华文楷体" panose="02010600040101010101" pitchFamily="2" charset="-122"/>
              </a:rPr>
              <a:t>获三等奖</a:t>
            </a:r>
            <a:r>
              <a:rPr lang="zh-CN" altLang="en-US" sz="2800" dirty="0">
                <a:latin typeface="华文楷体" panose="02010600040101010101" pitchFamily="2" charset="-122"/>
                <a:ea typeface="华文楷体" panose="02010600040101010101" pitchFamily="2" charset="-122"/>
              </a:rPr>
              <a:t>，颁发铜牌和证书。</a:t>
            </a:r>
          </a:p>
          <a:p>
            <a:pPr algn="just" defTabSz="914400">
              <a:lnSpc>
                <a:spcPts val="4000"/>
              </a:lnSpc>
              <a:spcBef>
                <a:spcPts val="1000"/>
              </a:spcBef>
            </a:pPr>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474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4" name="矩形 3"/>
          <p:cNvSpPr/>
          <p:nvPr/>
        </p:nvSpPr>
        <p:spPr>
          <a:xfrm>
            <a:off x="9618345" y="1059815"/>
            <a:ext cx="2287270" cy="1194435"/>
          </a:xfrm>
          <a:prstGeom prst="rect">
            <a:avLst/>
          </a:prstGeom>
          <a:solidFill>
            <a:srgbClr val="8E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22680" y="753110"/>
            <a:ext cx="1439545" cy="5779770"/>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01916" y="3906810"/>
            <a:ext cx="1659913" cy="830997"/>
          </a:xfrm>
          <a:prstGeom prst="rect">
            <a:avLst/>
          </a:prstGeom>
          <a:noFill/>
        </p:spPr>
        <p:txBody>
          <a:bodyPr wrap="square" rtlCol="0">
            <a:spAutoFit/>
            <a:scene3d>
              <a:camera prst="orthographicFront"/>
              <a:lightRig rig="threePt" dir="t"/>
            </a:scene3d>
            <a:sp3d contourW="12700"/>
          </a:bodyPr>
          <a:lstStyle/>
          <a:p>
            <a:pPr algn="dist"/>
            <a:r>
              <a:rPr lang="zh-CN" altLang="en-US" sz="4800" b="1" dirty="0">
                <a:solidFill>
                  <a:schemeClr val="accent1"/>
                </a:solidFill>
                <a:latin typeface="经典综艺体简" panose="02010609000101010101" pitchFamily="49" charset="-122"/>
                <a:ea typeface="经典综艺体简" panose="02010609000101010101" pitchFamily="49" charset="-122"/>
                <a:cs typeface="经典综艺体简" panose="02010609000101010101" pitchFamily="49" charset="-122"/>
              </a:rPr>
              <a:t>谢谢</a:t>
            </a:r>
          </a:p>
        </p:txBody>
      </p:sp>
      <p:cxnSp>
        <p:nvCxnSpPr>
          <p:cNvPr id="2" name="直接连接符 1"/>
          <p:cNvCxnSpPr/>
          <p:nvPr/>
        </p:nvCxnSpPr>
        <p:spPr>
          <a:xfrm flipH="1">
            <a:off x="2316480" y="1851660"/>
            <a:ext cx="35229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316480" y="1851660"/>
            <a:ext cx="0" cy="41865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372600" y="5660390"/>
            <a:ext cx="163385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996295" y="800100"/>
            <a:ext cx="0" cy="48501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0"/>
          <p:cNvSpPr txBox="1"/>
          <p:nvPr/>
        </p:nvSpPr>
        <p:spPr>
          <a:xfrm>
            <a:off x="1974850" y="1993265"/>
            <a:ext cx="4197985" cy="1568450"/>
          </a:xfrm>
          <a:prstGeom prst="rect">
            <a:avLst/>
          </a:prstGeom>
          <a:noFill/>
        </p:spPr>
        <p:txBody>
          <a:bodyPr wrap="square" rtlCol="0">
            <a:spAutoFit/>
            <a:scene3d>
              <a:camera prst="orthographicFront"/>
              <a:lightRig rig="threePt" dir="t"/>
            </a:scene3d>
            <a:sp3d contourW="12700"/>
          </a:bodyPr>
          <a:lstStyle/>
          <a:p>
            <a:pPr algn="ctr"/>
            <a:r>
              <a:rPr lang="en-US" altLang="zh-CN" sz="9600" dirty="0">
                <a:solidFill>
                  <a:schemeClr val="accent1"/>
                </a:solidFill>
                <a:latin typeface="Agency FB" panose="020B0503020202020204" pitchFamily="34" charset="0"/>
              </a:rPr>
              <a:t>2019</a:t>
            </a:r>
          </a:p>
        </p:txBody>
      </p:sp>
      <p:sp>
        <p:nvSpPr>
          <p:cNvPr id="11" name="文本框 9"/>
          <p:cNvSpPr txBox="1"/>
          <p:nvPr/>
        </p:nvSpPr>
        <p:spPr>
          <a:xfrm>
            <a:off x="5549044" y="2900638"/>
            <a:ext cx="4747027" cy="461665"/>
          </a:xfrm>
          <a:prstGeom prst="rect">
            <a:avLst/>
          </a:prstGeom>
          <a:noFill/>
        </p:spPr>
        <p:txBody>
          <a:bodyPr wrap="square" rtlCol="0">
            <a:spAutoFit/>
            <a:scene3d>
              <a:camera prst="orthographicFront"/>
              <a:lightRig rig="threePt" dir="t"/>
            </a:scene3d>
            <a:sp3d contourW="12700"/>
          </a:bodyPr>
          <a:lstStyle/>
          <a:p>
            <a:pPr algn="ctr"/>
            <a:r>
              <a:rPr lang="zh-CN" altLang="zh-CN" sz="2400" b="1" dirty="0">
                <a:solidFill>
                  <a:schemeClr val="tx2"/>
                </a:solidFill>
                <a:ea typeface="微软雅黑" pitchFamily="34" charset="-122"/>
              </a:rPr>
              <a:t>中国青少年机器人竞赛</a:t>
            </a:r>
            <a:r>
              <a:rPr lang="zh-CN" altLang="zh-CN" sz="2400" dirty="0">
                <a:solidFill>
                  <a:schemeClr val="tx2"/>
                </a:solidFill>
                <a:ea typeface="微软雅黑" pitchFamily="34" charset="-122"/>
              </a:rPr>
              <a:t> </a:t>
            </a:r>
          </a:p>
        </p:txBody>
      </p:sp>
      <p:sp>
        <p:nvSpPr>
          <p:cNvPr id="14" name="Text Box 62"/>
          <p:cNvSpPr txBox="1">
            <a:spLocks noChangeArrowheads="1"/>
          </p:cNvSpPr>
          <p:nvPr/>
        </p:nvSpPr>
        <p:spPr bwMode="auto">
          <a:xfrm>
            <a:off x="5835015" y="6156936"/>
            <a:ext cx="3868857" cy="338554"/>
          </a:xfrm>
          <a:prstGeom prst="rect">
            <a:avLst/>
          </a:prstGeom>
          <a:noFill/>
          <a:effectLst>
            <a:reflection blurRad="6350" stA="50000" endA="300" endPos="38500" dist="50800" dir="5400000" sy="-100000" algn="bl" rotWithShape="0"/>
          </a:effectLst>
        </p:spPr>
        <p:txBody>
          <a:bodyP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spcBef>
                <a:spcPts val="0"/>
              </a:spcBef>
              <a:spcAft>
                <a:spcPts val="0"/>
              </a:spcAft>
              <a:defRPr/>
            </a:pPr>
            <a:r>
              <a:rPr lang="zh-CN" altLang="en-US" sz="1600" dirty="0">
                <a:solidFill>
                  <a:schemeClr val="bg1">
                    <a:lumMod val="50000"/>
                  </a:schemeClr>
                </a:solidFill>
                <a:latin typeface="微软雅黑" pitchFamily="34" charset="-122"/>
                <a:ea typeface="微软雅黑" pitchFamily="34" charset="-122"/>
              </a:rPr>
              <a:t>中国青少年机器人竞赛活动研究中心</a:t>
            </a:r>
            <a:endParaRPr lang="en-GB" altLang="zh-CN" sz="1600" dirty="0">
              <a:solidFill>
                <a:schemeClr val="bg1">
                  <a:lumMod val="50000"/>
                </a:schemeClr>
              </a:solidFill>
              <a:latin typeface="微软雅黑" pitchFamily="34" charset="-122"/>
              <a:ea typeface="微软雅黑" pitchFamily="34" charset="-122"/>
            </a:endParaRPr>
          </a:p>
        </p:txBody>
      </p:sp>
      <p:pic>
        <p:nvPicPr>
          <p:cNvPr id="17" name="图片 16" descr="青少年机器人竞赛.jpg"/>
          <p:cNvPicPr>
            <a:picLocks noChangeAspect="1"/>
          </p:cNvPicPr>
          <p:nvPr/>
        </p:nvPicPr>
        <p:blipFill>
          <a:blip r:embed="rId3" cstate="print"/>
          <a:stretch>
            <a:fillRect/>
          </a:stretch>
        </p:blipFill>
        <p:spPr>
          <a:xfrm>
            <a:off x="2607181" y="5462251"/>
            <a:ext cx="3227834" cy="1075945"/>
          </a:xfrm>
          <a:prstGeom prst="rect">
            <a:avLst/>
          </a:prstGeom>
        </p:spPr>
      </p:pic>
      <p:sp>
        <p:nvSpPr>
          <p:cNvPr id="18" name="矩形 17"/>
          <p:cNvSpPr/>
          <p:nvPr/>
        </p:nvSpPr>
        <p:spPr>
          <a:xfrm>
            <a:off x="9618345" y="1059814"/>
            <a:ext cx="2287270" cy="11944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accent1"/>
                  </a:solidFill>
                  <a:latin typeface="Agency FB" panose="020B0503020202020204" pitchFamily="34" charset="0"/>
                </a:rPr>
                <a:t>一</a:t>
              </a: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综合技能比赛简介</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709769" y="1545590"/>
            <a:ext cx="11026772"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50000"/>
              </a:lnSpc>
              <a:buNone/>
            </a:pPr>
            <a:r>
              <a:rPr lang="zh-CN" altLang="en-US" dirty="0">
                <a:latin typeface="华文楷体" panose="02010600040101010101" pitchFamily="2" charset="-122"/>
                <a:ea typeface="华文楷体" panose="02010600040101010101" pitchFamily="2" charset="-122"/>
              </a:rPr>
              <a:t>   机器人综合技能比赛由原来的机器人基本技能比赛更名而来，从</a:t>
            </a:r>
            <a:r>
              <a:rPr lang="en-US" altLang="zh-CN" dirty="0">
                <a:latin typeface="华文楷体" panose="02010600040101010101" pitchFamily="2" charset="-122"/>
                <a:ea typeface="华文楷体" panose="02010600040101010101" pitchFamily="2" charset="-122"/>
              </a:rPr>
              <a:t>2009</a:t>
            </a:r>
            <a:r>
              <a:rPr lang="zh-CN" altLang="en-US" dirty="0">
                <a:latin typeface="华文楷体" panose="02010600040101010101" pitchFamily="2" charset="-122"/>
                <a:ea typeface="华文楷体" panose="02010600040101010101" pitchFamily="2" charset="-122"/>
              </a:rPr>
              <a:t>年至今已经举办十届，经历三个发展阶段，是中国青少年机器人竞赛中一个有</a:t>
            </a:r>
            <a:r>
              <a:rPr lang="zh-CN" altLang="en-US" dirty="0">
                <a:solidFill>
                  <a:srgbClr val="FF0000"/>
                </a:solidFill>
                <a:latin typeface="华文楷体" panose="02010600040101010101" pitchFamily="2" charset="-122"/>
                <a:ea typeface="华文楷体" panose="02010600040101010101" pitchFamily="2" charset="-122"/>
              </a:rPr>
              <a:t>中国特色的品牌项目</a:t>
            </a:r>
            <a:r>
              <a:rPr lang="zh-CN" altLang="en-US" dirty="0">
                <a:latin typeface="华文楷体" panose="02010600040101010101" pitchFamily="2" charset="-122"/>
                <a:ea typeface="华文楷体" panose="02010600040101010101" pitchFamily="2" charset="-122"/>
              </a:rPr>
              <a:t>。比赛在规则上制定了一些特别的条款，目的在于排除外在因素的干扰，为队员独立地完成比赛机器人搭建和软件调试创造一个比较规范的和公正的环境，以检验参赛队员</a:t>
            </a:r>
            <a:r>
              <a:rPr lang="zh-CN" altLang="en-US" dirty="0">
                <a:solidFill>
                  <a:srgbClr val="FF0000"/>
                </a:solidFill>
                <a:latin typeface="华文楷体" panose="02010600040101010101" pitchFamily="2" charset="-122"/>
                <a:ea typeface="华文楷体" panose="02010600040101010101" pitchFamily="2" charset="-122"/>
              </a:rPr>
              <a:t>现场的实际机器人设计制作能力和软件程序设计水平。</a:t>
            </a:r>
            <a:endParaRPr lang="zh-CN" altLang="en-US" sz="2400" dirty="0">
              <a:solidFill>
                <a:srgbClr val="FF0000"/>
              </a:solidFill>
              <a:latin typeface="华文楷体" panose="02010600040101010101" pitchFamily="2" charset="-122"/>
              <a:ea typeface="华文楷体" panose="02010600040101010101" pitchFamily="2" charset="-122"/>
            </a:endParaRPr>
          </a:p>
        </p:txBody>
      </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
        <p:nvSpPr>
          <p:cNvPr id="15" name="TextBox 4">
            <a:hlinkClick r:id="rId4" action="ppaction://hlinkfile"/>
          </p:cNvPr>
          <p:cNvSpPr txBox="1">
            <a:spLocks noChangeArrowheads="1"/>
          </p:cNvSpPr>
          <p:nvPr/>
        </p:nvSpPr>
        <p:spPr bwMode="auto">
          <a:xfrm>
            <a:off x="1372128" y="5747157"/>
            <a:ext cx="8597062" cy="507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914400" fontAlgn="base">
              <a:spcBef>
                <a:spcPct val="0"/>
              </a:spcBef>
              <a:spcAft>
                <a:spcPct val="0"/>
              </a:spcAft>
            </a:pPr>
            <a:r>
              <a:rPr lang="zh-CN" altLang="en-US" sz="2700" u="sng" kern="0" dirty="0">
                <a:solidFill>
                  <a:srgbClr val="0070C0"/>
                </a:solidFill>
                <a:latin typeface="楷体" panose="02010609060101010101" pitchFamily="49" charset="-122"/>
                <a:ea typeface="楷体" panose="02010609060101010101" pitchFamily="49" charset="-122"/>
              </a:rPr>
              <a:t>青少年机器人竞赛</a:t>
            </a:r>
            <a:r>
              <a:rPr lang="en-US" altLang="zh-CN" sz="2700" u="sng" kern="0" dirty="0">
                <a:solidFill>
                  <a:srgbClr val="0070C0"/>
                </a:solidFill>
                <a:latin typeface="楷体" panose="02010609060101010101" pitchFamily="49" charset="-122"/>
                <a:ea typeface="楷体" panose="02010609060101010101" pitchFamily="49" charset="-122"/>
              </a:rPr>
              <a:t>10</a:t>
            </a:r>
            <a:r>
              <a:rPr lang="zh-CN" altLang="en-US" sz="2700" u="sng" kern="0" dirty="0">
                <a:solidFill>
                  <a:srgbClr val="0070C0"/>
                </a:solidFill>
                <a:latin typeface="楷体" panose="02010609060101010101" pitchFamily="49" charset="-122"/>
                <a:ea typeface="楷体" panose="02010609060101010101" pitchFamily="49" charset="-122"/>
              </a:rPr>
              <a:t>周年回顾（</a:t>
            </a:r>
            <a:r>
              <a:rPr lang="en-US" altLang="zh-CN" sz="2700" u="sng" kern="0" dirty="0">
                <a:solidFill>
                  <a:srgbClr val="0070C0"/>
                </a:solidFill>
                <a:latin typeface="楷体" panose="02010609060101010101" pitchFamily="49" charset="-122"/>
                <a:ea typeface="楷体" panose="02010609060101010101" pitchFamily="49" charset="-122"/>
              </a:rPr>
              <a:t>5.5min</a:t>
            </a:r>
            <a:r>
              <a:rPr lang="zh-CN" altLang="en-US" sz="2700" u="sng" kern="0" dirty="0">
                <a:solidFill>
                  <a:srgbClr val="0070C0"/>
                </a:solidFill>
                <a:latin typeface="楷体" panose="02010609060101010101" pitchFamily="49" charset="-122"/>
                <a:ea typeface="楷体" panose="02010609060101010101" pitchFamily="49" charset="-122"/>
              </a:rPr>
              <a:t>）</a:t>
            </a:r>
            <a:endParaRPr kumimoji="0" lang="zh-CN" altLang="en-US" sz="2700" b="0" i="0" u="sng"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78" y="5690831"/>
            <a:ext cx="5524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1</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裁判员准备区检查</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112868" y="1090595"/>
            <a:ext cx="11759447"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50000"/>
              </a:lnSpc>
              <a:buNone/>
            </a:pPr>
            <a:r>
              <a:rPr lang="zh-CN" altLang="en-US" sz="2700" dirty="0">
                <a:latin typeface="华文楷体" panose="02010600040101010101" pitchFamily="2" charset="-122"/>
                <a:ea typeface="华文楷体" panose="02010600040101010101" pitchFamily="2" charset="-122"/>
              </a:rPr>
              <a:t>    该项赛事要求参加比赛的代表队在封闭现场内进行赛前准备，队员</a:t>
            </a:r>
            <a:r>
              <a:rPr lang="zh-CN" altLang="en-US" sz="2700" dirty="0">
                <a:solidFill>
                  <a:srgbClr val="FF0000"/>
                </a:solidFill>
                <a:latin typeface="华文楷体" panose="02010600040101010101" pitchFamily="2" charset="-122"/>
                <a:ea typeface="华文楷体" panose="02010600040101010101" pitchFamily="2" charset="-122"/>
              </a:rPr>
              <a:t>不得携带</a:t>
            </a:r>
            <a:r>
              <a:rPr lang="en-US" altLang="zh-CN" sz="2700" dirty="0">
                <a:solidFill>
                  <a:srgbClr val="FF0000"/>
                </a:solidFill>
                <a:latin typeface="华文楷体" panose="02010600040101010101" pitchFamily="2" charset="-122"/>
                <a:ea typeface="华文楷体" panose="02010600040101010101" pitchFamily="2" charset="-122"/>
              </a:rPr>
              <a:t>U</a:t>
            </a:r>
            <a:r>
              <a:rPr lang="zh-CN" altLang="en-US" sz="2700" dirty="0">
                <a:solidFill>
                  <a:srgbClr val="FF0000"/>
                </a:solidFill>
                <a:latin typeface="华文楷体" panose="02010600040101010101" pitchFamily="2" charset="-122"/>
                <a:ea typeface="华文楷体" panose="02010600040101010101" pitchFamily="2" charset="-122"/>
              </a:rPr>
              <a:t>盘、光盘、手机、相机、电话手表等存储和通信器材</a:t>
            </a:r>
            <a:r>
              <a:rPr lang="zh-CN" altLang="en-US" sz="2700" dirty="0">
                <a:latin typeface="华文楷体" panose="02010600040101010101" pitchFamily="2" charset="-122"/>
                <a:ea typeface="华文楷体" panose="02010600040101010101" pitchFamily="2" charset="-122"/>
              </a:rPr>
              <a:t>。所有器材必须是散件，所有零件不得以焊接、铆接、粘接等方式组成部件。</a:t>
            </a:r>
          </a:p>
        </p:txBody>
      </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pic>
        <p:nvPicPr>
          <p:cNvPr id="15" name="Picture 17" descr="H:\我的E盘\项目\研究培训中心\数码照片\2011郑州\DSCN0030.JPG"/>
          <p:cNvPicPr>
            <a:picLocks noChangeAspect="1" noChangeArrowheads="1"/>
          </p:cNvPicPr>
          <p:nvPr/>
        </p:nvPicPr>
        <p:blipFill>
          <a:blip r:embed="rId4" cstate="print"/>
          <a:srcRect/>
          <a:stretch>
            <a:fillRect/>
          </a:stretch>
        </p:blipFill>
        <p:spPr bwMode="auto">
          <a:xfrm>
            <a:off x="1972305" y="3521820"/>
            <a:ext cx="3715486" cy="2786082"/>
          </a:xfrm>
          <a:prstGeom prst="rect">
            <a:avLst/>
          </a:prstGeom>
          <a:ln>
            <a:noFill/>
          </a:ln>
          <a:effectLst>
            <a:softEdge rad="112500"/>
          </a:effectLst>
        </p:spPr>
      </p:pic>
      <p:pic>
        <p:nvPicPr>
          <p:cNvPr id="16" name="Picture 4" descr="C:\Documents and Settings\Administrator\桌面\20150724_072356.jpg"/>
          <p:cNvPicPr>
            <a:picLocks noChangeAspect="1" noChangeArrowheads="1"/>
          </p:cNvPicPr>
          <p:nvPr/>
        </p:nvPicPr>
        <p:blipFill>
          <a:blip r:embed="rId5"/>
          <a:srcRect/>
          <a:stretch>
            <a:fillRect/>
          </a:stretch>
        </p:blipFill>
        <p:spPr bwMode="auto">
          <a:xfrm>
            <a:off x="6060106" y="3521781"/>
            <a:ext cx="3563934" cy="2672951"/>
          </a:xfrm>
          <a:prstGeom prst="rect">
            <a:avLst/>
          </a:prstGeom>
          <a:ln>
            <a:noFill/>
          </a:ln>
          <a:effectLst>
            <a:softEdge rad="112500"/>
          </a:effectLst>
        </p:spPr>
      </p:pic>
    </p:spTree>
    <p:extLst>
      <p:ext uri="{BB962C8B-B14F-4D97-AF65-F5344CB8AC3E}">
        <p14:creationId xmlns:p14="http://schemas.microsoft.com/office/powerpoint/2010/main" val="33206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2</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竞赛过程</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112868" y="1014395"/>
            <a:ext cx="119093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50000"/>
              </a:lnSpc>
              <a:buNone/>
            </a:pPr>
            <a:r>
              <a:rPr lang="zh-CN" altLang="en-US" sz="2700" dirty="0">
                <a:latin typeface="华文楷体" panose="02010600040101010101" pitchFamily="2" charset="-122"/>
                <a:ea typeface="华文楷体" panose="02010600040101010101" pitchFamily="2" charset="-122"/>
              </a:rPr>
              <a:t>    参赛学生在准备区就座后，裁判长展示试卷封闭完好，裁判员现场将场地图发到队员手中。参赛队有</a:t>
            </a:r>
            <a:r>
              <a:rPr lang="en-US" altLang="zh-CN" sz="2700" dirty="0">
                <a:latin typeface="华文楷体" panose="02010600040101010101" pitchFamily="2" charset="-122"/>
                <a:ea typeface="华文楷体" panose="02010600040101010101" pitchFamily="2" charset="-122"/>
              </a:rPr>
              <a:t>2</a:t>
            </a:r>
            <a:r>
              <a:rPr lang="zh-CN" altLang="en-US" sz="2700" dirty="0">
                <a:latin typeface="华文楷体" panose="02010600040101010101" pitchFamily="2" charset="-122"/>
                <a:ea typeface="华文楷体" panose="02010600040101010101" pitchFamily="2" charset="-122"/>
              </a:rPr>
              <a:t>个小时的准备时间，自行拼装机器人、安装软件及驱动、编写程序、调试和操作机器人。综合技能竞赛中，</a:t>
            </a:r>
            <a:r>
              <a:rPr lang="zh-CN" altLang="en-US" sz="2700" dirty="0">
                <a:solidFill>
                  <a:srgbClr val="FF0000"/>
                </a:solidFill>
                <a:latin typeface="华文楷体" panose="02010600040101010101" pitchFamily="2" charset="-122"/>
                <a:ea typeface="华文楷体" panose="02010600040101010101" pitchFamily="2" charset="-122"/>
              </a:rPr>
              <a:t>机器人外形最大尺寸不得超过长</a:t>
            </a:r>
            <a:r>
              <a:rPr lang="en-US" altLang="zh-CN" sz="2700" dirty="0">
                <a:solidFill>
                  <a:srgbClr val="FF0000"/>
                </a:solidFill>
                <a:latin typeface="华文楷体" panose="02010600040101010101" pitchFamily="2" charset="-122"/>
                <a:ea typeface="华文楷体" panose="02010600040101010101" pitchFamily="2" charset="-122"/>
              </a:rPr>
              <a:t>250mm</a:t>
            </a:r>
            <a:r>
              <a:rPr lang="zh-CN" altLang="en-US" sz="2700" dirty="0">
                <a:solidFill>
                  <a:srgbClr val="FF0000"/>
                </a:solidFill>
                <a:latin typeface="华文楷体" panose="02010600040101010101" pitchFamily="2" charset="-122"/>
                <a:ea typeface="华文楷体" panose="02010600040101010101" pitchFamily="2" charset="-122"/>
              </a:rPr>
              <a:t>、宽</a:t>
            </a:r>
            <a:r>
              <a:rPr lang="en-US" altLang="zh-CN" sz="2700" dirty="0">
                <a:solidFill>
                  <a:srgbClr val="FF0000"/>
                </a:solidFill>
                <a:latin typeface="华文楷体" panose="02010600040101010101" pitchFamily="2" charset="-122"/>
                <a:ea typeface="华文楷体" panose="02010600040101010101" pitchFamily="2" charset="-122"/>
              </a:rPr>
              <a:t>250mm</a:t>
            </a:r>
            <a:r>
              <a:rPr lang="zh-CN" altLang="en-US" sz="2700" dirty="0">
                <a:solidFill>
                  <a:srgbClr val="FF0000"/>
                </a:solidFill>
                <a:latin typeface="华文楷体" panose="02010600040101010101" pitchFamily="2" charset="-122"/>
                <a:ea typeface="华文楷体" panose="02010600040101010101" pitchFamily="2" charset="-122"/>
              </a:rPr>
              <a:t>、高</a:t>
            </a:r>
            <a:r>
              <a:rPr lang="en-US" altLang="zh-CN" sz="2700" dirty="0">
                <a:solidFill>
                  <a:srgbClr val="FF0000"/>
                </a:solidFill>
                <a:latin typeface="华文楷体" panose="02010600040101010101" pitchFamily="2" charset="-122"/>
                <a:ea typeface="华文楷体" panose="02010600040101010101" pitchFamily="2" charset="-122"/>
              </a:rPr>
              <a:t>300mm</a:t>
            </a:r>
            <a:r>
              <a:rPr lang="zh-CN" altLang="en-US" sz="2700" dirty="0">
                <a:solidFill>
                  <a:srgbClr val="FF0000"/>
                </a:solidFill>
                <a:latin typeface="华文楷体" panose="02010600040101010101" pitchFamily="2" charset="-122"/>
                <a:ea typeface="华文楷体" panose="02010600040101010101" pitchFamily="2" charset="-122"/>
              </a:rPr>
              <a:t>，重量不得超过</a:t>
            </a:r>
            <a:r>
              <a:rPr lang="en-US" altLang="zh-CN" sz="2700" dirty="0">
                <a:solidFill>
                  <a:srgbClr val="FF0000"/>
                </a:solidFill>
                <a:latin typeface="华文楷体" panose="02010600040101010101" pitchFamily="2" charset="-122"/>
                <a:ea typeface="华文楷体" panose="02010600040101010101" pitchFamily="2" charset="-122"/>
              </a:rPr>
              <a:t>3kg</a:t>
            </a:r>
            <a:r>
              <a:rPr lang="zh-CN" altLang="en-US" sz="2700" dirty="0">
                <a:latin typeface="华文楷体" panose="02010600040101010101" pitchFamily="2" charset="-122"/>
                <a:ea typeface="华文楷体" panose="02010600040101010101" pitchFamily="2" charset="-122"/>
              </a:rPr>
              <a:t>。</a:t>
            </a:r>
          </a:p>
        </p:txBody>
      </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pic>
        <p:nvPicPr>
          <p:cNvPr id="17" name="Picture 24" descr="H:\我的E盘\项目\研究培训中心\数码照片\2010北京\IMG_1365.JPG"/>
          <p:cNvPicPr>
            <a:picLocks noChangeAspect="1" noChangeArrowheads="1"/>
          </p:cNvPicPr>
          <p:nvPr/>
        </p:nvPicPr>
        <p:blipFill>
          <a:blip r:embed="rId4" cstate="print"/>
          <a:srcRect/>
          <a:stretch>
            <a:fillRect/>
          </a:stretch>
        </p:blipFill>
        <p:spPr bwMode="auto">
          <a:xfrm>
            <a:off x="479385" y="3557801"/>
            <a:ext cx="3114715" cy="3117464"/>
          </a:xfrm>
          <a:prstGeom prst="rect">
            <a:avLst/>
          </a:prstGeom>
          <a:ln>
            <a:noFill/>
          </a:ln>
          <a:effectLst>
            <a:softEdge rad="112500"/>
          </a:effectLst>
        </p:spPr>
      </p:pic>
      <p:pic>
        <p:nvPicPr>
          <p:cNvPr id="18" name="Picture 25" descr="H:\我的E盘\项目\研究培训中心\数码照片\2010北京\IMG_1418.JPG"/>
          <p:cNvPicPr>
            <a:picLocks noChangeAspect="1" noChangeArrowheads="1"/>
          </p:cNvPicPr>
          <p:nvPr/>
        </p:nvPicPr>
        <p:blipFill>
          <a:blip r:embed="rId5" cstate="print"/>
          <a:srcRect/>
          <a:stretch>
            <a:fillRect/>
          </a:stretch>
        </p:blipFill>
        <p:spPr bwMode="auto">
          <a:xfrm>
            <a:off x="7868300" y="3535870"/>
            <a:ext cx="3002900" cy="3139395"/>
          </a:xfrm>
          <a:prstGeom prst="rect">
            <a:avLst/>
          </a:prstGeom>
          <a:ln>
            <a:noFill/>
          </a:ln>
          <a:effectLst>
            <a:softEdge rad="112500"/>
          </a:effectLst>
        </p:spPr>
      </p:pic>
      <p:pic>
        <p:nvPicPr>
          <p:cNvPr id="19" name="Picture 26" descr="H:\我的E盘\项目\研究培训中心\数码照片\2010北京\IMG_1356.JPG"/>
          <p:cNvPicPr>
            <a:picLocks noChangeAspect="1" noChangeArrowheads="1"/>
          </p:cNvPicPr>
          <p:nvPr/>
        </p:nvPicPr>
        <p:blipFill>
          <a:blip r:embed="rId6" cstate="print"/>
          <a:srcRect/>
          <a:stretch>
            <a:fillRect/>
          </a:stretch>
        </p:blipFill>
        <p:spPr bwMode="auto">
          <a:xfrm>
            <a:off x="4289412" y="3571231"/>
            <a:ext cx="3114687" cy="3104034"/>
          </a:xfrm>
          <a:prstGeom prst="rect">
            <a:avLst/>
          </a:prstGeom>
          <a:ln>
            <a:noFill/>
          </a:ln>
          <a:effectLst>
            <a:softEdge rad="112500"/>
          </a:effectLst>
        </p:spPr>
      </p:pic>
    </p:spTree>
    <p:extLst>
      <p:ext uri="{BB962C8B-B14F-4D97-AF65-F5344CB8AC3E}">
        <p14:creationId xmlns:p14="http://schemas.microsoft.com/office/powerpoint/2010/main" val="24135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3</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竞赛常见问题及措施</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141320" y="1434327"/>
            <a:ext cx="119093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4000"/>
              </a:lnSpc>
              <a:buNone/>
            </a:pPr>
            <a:r>
              <a:rPr lang="en-US" altLang="zh-CN" sz="2700" dirty="0">
                <a:latin typeface="华文楷体" panose="02010600040101010101" pitchFamily="2" charset="-122"/>
                <a:ea typeface="华文楷体" panose="02010600040101010101" pitchFamily="2" charset="-122"/>
              </a:rPr>
              <a:t>1.</a:t>
            </a:r>
            <a:r>
              <a:rPr lang="zh-CN" altLang="en-US" sz="2700" dirty="0">
                <a:latin typeface="华文楷体" panose="02010600040101010101" pitchFamily="2" charset="-122"/>
                <a:ea typeface="华文楷体" panose="02010600040101010101" pitchFamily="2" charset="-122"/>
              </a:rPr>
              <a:t>参赛队在进入赛场前，机器人并没有完全按要求拆开机器人，在一定程度上占用了比赛时间。</a:t>
            </a:r>
            <a:endParaRPr lang="en-US" altLang="zh-CN" sz="2700" dirty="0">
              <a:latin typeface="华文楷体" panose="02010600040101010101" pitchFamily="2" charset="-122"/>
              <a:ea typeface="华文楷体" panose="02010600040101010101" pitchFamily="2" charset="-122"/>
            </a:endParaRPr>
          </a:p>
          <a:p>
            <a:pPr marL="0" indent="0" algn="just">
              <a:lnSpc>
                <a:spcPts val="4000"/>
              </a:lnSpc>
              <a:buNone/>
            </a:pPr>
            <a:r>
              <a:rPr lang="zh-CN" altLang="en-US" sz="2700" dirty="0">
                <a:latin typeface="华文楷体" panose="02010600040101010101" pitchFamily="2" charset="-122"/>
                <a:ea typeface="华文楷体" panose="02010600040101010101" pitchFamily="2" charset="-122"/>
              </a:rPr>
              <a:t>措施：作为教练员应在平时的训练中锻炼队员的组装能力，提前在场外提示队员拆散机器人。</a:t>
            </a:r>
            <a:endParaRPr lang="en-US" altLang="zh-CN" sz="2700" dirty="0">
              <a:latin typeface="华文楷体" panose="02010600040101010101" pitchFamily="2" charset="-122"/>
              <a:ea typeface="华文楷体" panose="02010600040101010101" pitchFamily="2" charset="-122"/>
            </a:endParaRPr>
          </a:p>
          <a:p>
            <a:pPr marL="0" indent="0" algn="just">
              <a:lnSpc>
                <a:spcPts val="4000"/>
              </a:lnSpc>
              <a:buNone/>
            </a:pPr>
            <a:r>
              <a:rPr lang="en-US" altLang="zh-CN" sz="2700" dirty="0">
                <a:latin typeface="华文楷体" panose="02010600040101010101" pitchFamily="2" charset="-122"/>
                <a:ea typeface="华文楷体" panose="02010600040101010101" pitchFamily="2" charset="-122"/>
              </a:rPr>
              <a:t>2.</a:t>
            </a:r>
            <a:r>
              <a:rPr lang="zh-CN" altLang="en-US" sz="2700" dirty="0">
                <a:latin typeface="华文楷体" panose="02010600040101010101" pitchFamily="2" charset="-122"/>
                <a:ea typeface="华文楷体" panose="02010600040101010101" pitchFamily="2" charset="-122"/>
              </a:rPr>
              <a:t>学生竞赛中不会安装软件和驱动程序，尤其是小学生，软件版本不配套，耽误比赛时间，增大了裁判员的工作量。</a:t>
            </a:r>
            <a:endParaRPr lang="en-US" altLang="zh-CN" sz="2700" dirty="0">
              <a:latin typeface="华文楷体" panose="02010600040101010101" pitchFamily="2" charset="-122"/>
              <a:ea typeface="华文楷体" panose="02010600040101010101" pitchFamily="2" charset="-122"/>
            </a:endParaRPr>
          </a:p>
          <a:p>
            <a:pPr marL="0" indent="0" algn="just">
              <a:lnSpc>
                <a:spcPts val="4000"/>
              </a:lnSpc>
              <a:buNone/>
            </a:pPr>
            <a:r>
              <a:rPr lang="zh-CN" altLang="en-US" sz="2700" dirty="0">
                <a:latin typeface="华文楷体" panose="02010600040101010101" pitchFamily="2" charset="-122"/>
                <a:ea typeface="华文楷体" panose="02010600040101010101" pitchFamily="2" charset="-122"/>
              </a:rPr>
              <a:t>措施：训练队员自己安装软件及驱动，训练队员安装完软件后要下载简单程序进行测试，检查是否安装正确。</a:t>
            </a:r>
            <a:endParaRPr lang="en-US" altLang="zh-CN" sz="2700" dirty="0">
              <a:latin typeface="华文楷体" panose="02010600040101010101" pitchFamily="2" charset="-122"/>
              <a:ea typeface="华文楷体" panose="02010600040101010101" pitchFamily="2" charset="-122"/>
            </a:endParaRPr>
          </a:p>
          <a:p>
            <a:pPr marL="0" indent="0" algn="just">
              <a:lnSpc>
                <a:spcPts val="4000"/>
              </a:lnSpc>
              <a:buNone/>
            </a:pPr>
            <a:br>
              <a:rPr lang="zh-CN" altLang="en-US" sz="2700" dirty="0">
                <a:latin typeface="华文楷体" panose="02010600040101010101" pitchFamily="2" charset="-122"/>
                <a:ea typeface="华文楷体" panose="02010600040101010101" pitchFamily="2" charset="-122"/>
              </a:rPr>
            </a:br>
            <a:endParaRPr lang="zh-CN" altLang="en-US" sz="2700" dirty="0">
              <a:latin typeface="华文楷体" panose="02010600040101010101" pitchFamily="2" charset="-122"/>
              <a:ea typeface="华文楷体" panose="02010600040101010101" pitchFamily="2" charset="-122"/>
            </a:endParaRPr>
          </a:p>
        </p:txBody>
      </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Tree>
    <p:extLst>
      <p:ext uri="{BB962C8B-B14F-4D97-AF65-F5344CB8AC3E}">
        <p14:creationId xmlns:p14="http://schemas.microsoft.com/office/powerpoint/2010/main" val="148491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3</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竞赛常见问题及措施</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Rectangle 3"/>
          <p:cNvSpPr txBox="1">
            <a:spLocks noChangeArrowheads="1"/>
          </p:cNvSpPr>
          <p:nvPr/>
        </p:nvSpPr>
        <p:spPr>
          <a:xfrm>
            <a:off x="193744" y="1484354"/>
            <a:ext cx="11909356" cy="465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2700" dirty="0">
                <a:latin typeface="华文楷体" panose="02010600040101010101" pitchFamily="2" charset="-122"/>
                <a:ea typeface="华文楷体" panose="02010600040101010101" pitchFamily="2" charset="-122"/>
              </a:rPr>
              <a:t>3.</a:t>
            </a:r>
            <a:r>
              <a:rPr lang="zh-CN" altLang="en-US" sz="2700" dirty="0">
                <a:latin typeface="华文楷体" panose="02010600040101010101" pitchFamily="2" charset="-122"/>
                <a:ea typeface="华文楷体" panose="02010600040101010101" pitchFamily="2" charset="-122"/>
              </a:rPr>
              <a:t>学生在竞赛过程中忘带元器件以及其他仪器。</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r>
              <a:rPr lang="zh-CN" altLang="en-US" sz="2700" dirty="0">
                <a:latin typeface="华文楷体" panose="02010600040101010101" pitchFamily="2" charset="-122"/>
                <a:ea typeface="华文楷体" panose="02010600040101010101" pitchFamily="2" charset="-122"/>
              </a:rPr>
              <a:t>措施：教练员应该注重培养学生自我检查器件的能力，如电池、下载线等。</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r>
              <a:rPr lang="zh-CN" altLang="en-US" sz="2700" dirty="0">
                <a:latin typeface="华文楷体" panose="02010600040101010101" pitchFamily="2" charset="-122"/>
                <a:ea typeface="华文楷体" panose="02010600040101010101" pitchFamily="2" charset="-122"/>
              </a:rPr>
              <a:t> </a:t>
            </a:r>
            <a:r>
              <a:rPr lang="en-US" altLang="zh-CN" sz="2700" dirty="0">
                <a:latin typeface="华文楷体" panose="02010600040101010101" pitchFamily="2" charset="-122"/>
                <a:ea typeface="华文楷体" panose="02010600040101010101" pitchFamily="2" charset="-122"/>
              </a:rPr>
              <a:t>4.</a:t>
            </a:r>
            <a:r>
              <a:rPr lang="zh-CN" altLang="en-US" sz="2700" dirty="0">
                <a:latin typeface="华文楷体" panose="02010600040101010101" pitchFamily="2" charset="-122"/>
                <a:ea typeface="华文楷体" panose="02010600040101010101" pitchFamily="2" charset="-122"/>
              </a:rPr>
              <a:t>参赛队不阅读试题，只看场地图，所写程序往往不符合要求。</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r>
              <a:rPr lang="zh-CN" altLang="en-US" sz="2700" dirty="0">
                <a:latin typeface="华文楷体" panose="02010600040101010101" pitchFamily="2" charset="-122"/>
                <a:ea typeface="华文楷体" panose="02010600040101010101" pitchFamily="2" charset="-122"/>
              </a:rPr>
              <a:t>措施：训练参赛队员阅读试题的能力，提示队员比赛时一定要认真阅读试题。</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r>
              <a:rPr lang="en-US" altLang="zh-CN" sz="2700" dirty="0">
                <a:latin typeface="华文楷体" panose="02010600040101010101" pitchFamily="2" charset="-122"/>
                <a:ea typeface="华文楷体" panose="02010600040101010101" pitchFamily="2" charset="-122"/>
              </a:rPr>
              <a:t>5</a:t>
            </a:r>
            <a:r>
              <a:rPr lang="en-US" altLang="zh-CN" sz="2700" dirty="0">
                <a:solidFill>
                  <a:schemeClr val="accent6">
                    <a:lumMod val="50000"/>
                  </a:schemeClr>
                </a:solidFill>
                <a:latin typeface="华文楷体" panose="02010600040101010101" pitchFamily="2" charset="-122"/>
                <a:ea typeface="华文楷体" panose="02010600040101010101" pitchFamily="2" charset="-122"/>
              </a:rPr>
              <a:t>.</a:t>
            </a:r>
            <a:r>
              <a:rPr lang="zh-CN" altLang="en-US" sz="2700" dirty="0">
                <a:solidFill>
                  <a:schemeClr val="accent6">
                    <a:lumMod val="50000"/>
                  </a:schemeClr>
                </a:solidFill>
                <a:latin typeface="华文楷体" panose="02010600040101010101" pitchFamily="2" charset="-122"/>
                <a:ea typeface="华文楷体" panose="02010600040101010101" pitchFamily="2" charset="-122"/>
              </a:rPr>
              <a:t>部分省份没有按照竞赛要求组织竞赛，比如入场没有严格检查器材是否拆散</a:t>
            </a:r>
            <a:r>
              <a:rPr lang="zh-CN" altLang="en-US" sz="2700" dirty="0">
                <a:latin typeface="华文楷体" panose="02010600040101010101" pitchFamily="2" charset="-122"/>
                <a:ea typeface="华文楷体" panose="02010600040101010101" pitchFamily="2" charset="-122"/>
              </a:rPr>
              <a:t>。</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r>
              <a:rPr lang="zh-CN" altLang="en-US" sz="2700" dirty="0">
                <a:latin typeface="华文楷体" panose="02010600040101010101" pitchFamily="2" charset="-122"/>
                <a:ea typeface="华文楷体" panose="02010600040101010101" pitchFamily="2" charset="-122"/>
              </a:rPr>
              <a:t>措施：教练员应组织针对性的练习，省赛时应严格把关，国赛才能取得好成绩</a:t>
            </a:r>
            <a:r>
              <a:rPr lang="zh-CN" altLang="en-US" sz="2700" dirty="0">
                <a:solidFill>
                  <a:schemeClr val="accent6">
                    <a:lumMod val="50000"/>
                  </a:schemeClr>
                </a:solidFill>
                <a:latin typeface="华文楷体" panose="02010600040101010101" pitchFamily="2" charset="-122"/>
                <a:ea typeface="华文楷体" panose="02010600040101010101" pitchFamily="2" charset="-122"/>
              </a:rPr>
              <a:t>。</a:t>
            </a:r>
            <a:endParaRPr lang="en-US" altLang="zh-CN" sz="2700" dirty="0">
              <a:latin typeface="华文楷体" panose="02010600040101010101" pitchFamily="2" charset="-122"/>
              <a:ea typeface="华文楷体" panose="02010600040101010101" pitchFamily="2" charset="-122"/>
            </a:endParaRPr>
          </a:p>
          <a:p>
            <a:pPr marL="0" indent="0" algn="just">
              <a:lnSpc>
                <a:spcPct val="150000"/>
              </a:lnSpc>
              <a:buNone/>
            </a:pPr>
            <a:br>
              <a:rPr lang="zh-CN" altLang="en-US" sz="2700" dirty="0">
                <a:latin typeface="华文楷体" panose="02010600040101010101" pitchFamily="2" charset="-122"/>
                <a:ea typeface="华文楷体" panose="02010600040101010101" pitchFamily="2" charset="-122"/>
              </a:rPr>
            </a:br>
            <a:endParaRPr lang="zh-CN" altLang="en-US" sz="2700" dirty="0">
              <a:latin typeface="华文楷体" panose="02010600040101010101" pitchFamily="2" charset="-122"/>
              <a:ea typeface="华文楷体" panose="02010600040101010101" pitchFamily="2" charset="-122"/>
            </a:endParaRPr>
          </a:p>
        </p:txBody>
      </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spTree>
    <p:extLst>
      <p:ext uri="{BB962C8B-B14F-4D97-AF65-F5344CB8AC3E}">
        <p14:creationId xmlns:p14="http://schemas.microsoft.com/office/powerpoint/2010/main" val="13067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5626213" y="-5357082"/>
            <a:ext cx="939571" cy="12192003"/>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387125" y="299356"/>
            <a:ext cx="12126303" cy="6596744"/>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900242" y="428399"/>
              <a:ext cx="722818"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schemeClr val="accent1"/>
                  </a:solidFill>
                  <a:latin typeface="Agency FB" panose="020B0503020202020204" pitchFamily="34" charset="0"/>
                </a:rPr>
                <a:t>4</a:t>
              </a:r>
              <a:endParaRPr lang="zh-CN" altLang="en-US" sz="3200" dirty="0">
                <a:solidFill>
                  <a:schemeClr val="accent1"/>
                </a:solidFill>
                <a:latin typeface="Agency FB" panose="020B0503020202020204" pitchFamily="34" charset="0"/>
              </a:endParaRPr>
            </a:p>
          </p:txBody>
        </p:sp>
        <p:sp>
          <p:nvSpPr>
            <p:cNvPr id="57" name="文本框 56"/>
            <p:cNvSpPr txBox="1"/>
            <p:nvPr/>
          </p:nvSpPr>
          <p:spPr>
            <a:xfrm>
              <a:off x="1869915" y="469447"/>
              <a:ext cx="4198105" cy="523219"/>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竞赛场地</a:t>
              </a: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descr="青少年机器人竞赛.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624040" y="6204782"/>
            <a:ext cx="1948832" cy="649611"/>
          </a:xfrm>
          <a:prstGeom prst="rect">
            <a:avLst/>
          </a:prstGeom>
        </p:spPr>
      </p:pic>
      <p:pic>
        <p:nvPicPr>
          <p:cNvPr id="15" name="图片 9" descr="IMG_1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813" y="1652588"/>
            <a:ext cx="48641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8" descr="IMG_20160725_111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513" y="1652588"/>
            <a:ext cx="48879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99"/>
          <p:cNvSpPr txBox="1">
            <a:spLocks noChangeArrowheads="1"/>
          </p:cNvSpPr>
          <p:nvPr/>
        </p:nvSpPr>
        <p:spPr bwMode="auto">
          <a:xfrm>
            <a:off x="2566988" y="5659437"/>
            <a:ext cx="2278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latin typeface="宋体" pitchFamily="2" charset="-122"/>
              </a:rPr>
              <a:t>场地概览</a:t>
            </a:r>
            <a:endParaRPr lang="zh-CN" altLang="en-US" sz="2800" dirty="0">
              <a:latin typeface="Arial" pitchFamily="34" charset="0"/>
            </a:endParaRPr>
          </a:p>
        </p:txBody>
      </p:sp>
      <p:sp>
        <p:nvSpPr>
          <p:cNvPr id="18" name="文本框 3"/>
          <p:cNvSpPr txBox="1">
            <a:spLocks noChangeArrowheads="1"/>
          </p:cNvSpPr>
          <p:nvPr/>
        </p:nvSpPr>
        <p:spPr bwMode="auto">
          <a:xfrm>
            <a:off x="8040688" y="5659437"/>
            <a:ext cx="227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latin typeface="宋体" pitchFamily="2" charset="-122"/>
              </a:rPr>
              <a:t>竞赛区</a:t>
            </a:r>
          </a:p>
        </p:txBody>
      </p:sp>
    </p:spTree>
    <p:extLst>
      <p:ext uri="{BB962C8B-B14F-4D97-AF65-F5344CB8AC3E}">
        <p14:creationId xmlns:p14="http://schemas.microsoft.com/office/powerpoint/2010/main" val="9280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包图主题2">
  <a:themeElements>
    <a:clrScheme name="自定义 282">
      <a:dk1>
        <a:srgbClr val="000000"/>
      </a:dk1>
      <a:lt1>
        <a:srgbClr val="FFFFFF"/>
      </a:lt1>
      <a:dk2>
        <a:srgbClr val="778495"/>
      </a:dk2>
      <a:lt2>
        <a:srgbClr val="F0F0F0"/>
      </a:lt2>
      <a:accent1>
        <a:srgbClr val="424242"/>
      </a:accent1>
      <a:accent2>
        <a:srgbClr val="424242"/>
      </a:accent2>
      <a:accent3>
        <a:srgbClr val="424242"/>
      </a:accent3>
      <a:accent4>
        <a:srgbClr val="424242"/>
      </a:accent4>
      <a:accent5>
        <a:srgbClr val="424242"/>
      </a:accent5>
      <a:accent6>
        <a:srgbClr val="424242"/>
      </a:accent6>
      <a:hlink>
        <a:srgbClr val="FFFFFF"/>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包图主题2</Template>
  <TotalTime>494</TotalTime>
  <Words>3473</Words>
  <Application>Microsoft Office PowerPoint</Application>
  <PresentationFormat>宽屏</PresentationFormat>
  <Paragraphs>263</Paragraphs>
  <Slides>39</Slides>
  <Notes>39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等线</vt:lpstr>
      <vt:lpstr>华文楷体</vt:lpstr>
      <vt:lpstr>经典繁仿黑</vt:lpstr>
      <vt:lpstr>经典综艺体简</vt:lpstr>
      <vt:lpstr>楷体</vt:lpstr>
      <vt:lpstr>宋体</vt:lpstr>
      <vt:lpstr>微软雅黑</vt:lpstr>
      <vt:lpstr>Agency FB</vt:lpstr>
      <vt:lpstr>Arial</vt:lpstr>
      <vt:lpstr>Calibri</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jfh</cp:lastModifiedBy>
  <cp:revision>115</cp:revision>
  <dcterms:created xsi:type="dcterms:W3CDTF">2017-08-18T03:02:00Z</dcterms:created>
  <dcterms:modified xsi:type="dcterms:W3CDTF">2018-11-23T04:17:06Z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y fmtid="{D5CDD505-2E9C-101B-9397-08002B2CF9AE}" pid="3" name="KSORubyTemplateID">
    <vt:lpwstr>2</vt:lpwstr>
  </property>
</Properties>
</file>