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5"/>
  </p:handoutMasterIdLst>
  <p:sldIdLst>
    <p:sldId id="256" r:id="rId2"/>
    <p:sldId id="257" r:id="rId3"/>
    <p:sldId id="276" r:id="rId4"/>
    <p:sldId id="258" r:id="rId5"/>
    <p:sldId id="272" r:id="rId6"/>
    <p:sldId id="259" r:id="rId7"/>
    <p:sldId id="274" r:id="rId8"/>
    <p:sldId id="260" r:id="rId9"/>
    <p:sldId id="269" r:id="rId10"/>
    <p:sldId id="261" r:id="rId11"/>
    <p:sldId id="275" r:id="rId12"/>
    <p:sldId id="270" r:id="rId13"/>
    <p:sldId id="262" r:id="rId14"/>
    <p:sldId id="271" r:id="rId15"/>
    <p:sldId id="263" r:id="rId16"/>
    <p:sldId id="273" r:id="rId17"/>
    <p:sldId id="265" r:id="rId18"/>
    <p:sldId id="266" r:id="rId19"/>
    <p:sldId id="267" r:id="rId20"/>
    <p:sldId id="278" r:id="rId21"/>
    <p:sldId id="268" r:id="rId22"/>
    <p:sldId id="287" r:id="rId23"/>
    <p:sldId id="289" r:id="rId24"/>
    <p:sldId id="279" r:id="rId25"/>
    <p:sldId id="280" r:id="rId26"/>
    <p:sldId id="281" r:id="rId27"/>
    <p:sldId id="282" r:id="rId28"/>
    <p:sldId id="283" r:id="rId29"/>
    <p:sldId id="284" r:id="rId30"/>
    <p:sldId id="277" r:id="rId31"/>
    <p:sldId id="285" r:id="rId32"/>
    <p:sldId id="286" r:id="rId33"/>
    <p:sldId id="291" r:id="rId34"/>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6"/>
    <p:restoredTop sz="94580"/>
  </p:normalViewPr>
  <p:slideViewPr>
    <p:cSldViewPr snapToGrid="0" snapToObjects="1">
      <p:cViewPr varScale="1">
        <p:scale>
          <a:sx n="111" d="100"/>
          <a:sy n="111" d="100"/>
        </p:scale>
        <p:origin x="-8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8B5F349-9073-A348-A0AF-C56D9CE7BF72}" type="datetimeFigureOut">
              <a:rPr lang="en-US" smtClean="0"/>
              <a:t>11/27/2017</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4694BC3-E7E5-6341-84F8-11E3B74F26D2}" type="slidenum">
              <a:rPr lang="en-US" smtClean="0"/>
              <a:t>‹#›</a:t>
            </a:fld>
            <a:endParaRPr lang="en-US"/>
          </a:p>
        </p:txBody>
      </p:sp>
    </p:spTree>
    <p:extLst>
      <p:ext uri="{BB962C8B-B14F-4D97-AF65-F5344CB8AC3E}">
        <p14:creationId xmlns:p14="http://schemas.microsoft.com/office/powerpoint/2010/main" val="18970648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Drag picture to placeholder or click icon to add</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Drag picture to placeholder or click icon to add</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11/27/2017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STEM – An Australian Context</a:t>
            </a:r>
            <a:endParaRPr lang="en-US" dirty="0"/>
          </a:p>
        </p:txBody>
      </p:sp>
      <p:pic>
        <p:nvPicPr>
          <p:cNvPr id="4" name="Picture 3"/>
          <p:cNvPicPr>
            <a:picLocks noChangeAspect="1"/>
          </p:cNvPicPr>
          <p:nvPr/>
        </p:nvPicPr>
        <p:blipFill>
          <a:blip r:embed="rId2"/>
          <a:stretch>
            <a:fillRect/>
          </a:stretch>
        </p:blipFill>
        <p:spPr>
          <a:xfrm>
            <a:off x="4665661" y="4166031"/>
            <a:ext cx="3213100" cy="1612900"/>
          </a:xfrm>
          <a:prstGeom prst="rect">
            <a:avLst/>
          </a:prstGeom>
        </p:spPr>
      </p:pic>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179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Localised</a:t>
            </a:r>
            <a:r>
              <a:rPr lang="en-US" dirty="0" smtClean="0"/>
              <a:t> Contexts</a:t>
            </a:r>
            <a:endParaRPr lang="en-US" dirty="0"/>
          </a:p>
        </p:txBody>
      </p:sp>
      <p:sp>
        <p:nvSpPr>
          <p:cNvPr id="3" name="Content Placeholder 2"/>
          <p:cNvSpPr>
            <a:spLocks noGrp="1"/>
          </p:cNvSpPr>
          <p:nvPr>
            <p:ph idx="1"/>
          </p:nvPr>
        </p:nvSpPr>
        <p:spPr/>
        <p:txBody>
          <a:bodyPr>
            <a:normAutofit/>
          </a:bodyPr>
          <a:lstStyle/>
          <a:p>
            <a:r>
              <a:rPr lang="en-US" sz="3200" dirty="0"/>
              <a:t>Initially, students of STEM need to identify a problem. They then create possible solutions to that problem, which can be tested. The skills are inquiry-based approaches to teaching and learning.</a:t>
            </a:r>
          </a:p>
        </p:txBody>
      </p:sp>
    </p:spTree>
    <p:extLst>
      <p:ext uri="{BB962C8B-B14F-4D97-AF65-F5344CB8AC3E}">
        <p14:creationId xmlns:p14="http://schemas.microsoft.com/office/powerpoint/2010/main" val="15303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26603" y="385821"/>
            <a:ext cx="4169044" cy="6140054"/>
          </a:xfrm>
          <a:prstGeom prst="rect">
            <a:avLst/>
          </a:prstGeom>
        </p:spPr>
      </p:pic>
    </p:spTree>
    <p:extLst>
      <p:ext uri="{BB962C8B-B14F-4D97-AF65-F5344CB8AC3E}">
        <p14:creationId xmlns:p14="http://schemas.microsoft.com/office/powerpoint/2010/main" val="106779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43741" y="1708485"/>
            <a:ext cx="9501342" cy="3549441"/>
          </a:xfrm>
          <a:prstGeom prst="rect">
            <a:avLst/>
          </a:prstGeom>
        </p:spPr>
      </p:pic>
    </p:spTree>
    <p:extLst>
      <p:ext uri="{BB962C8B-B14F-4D97-AF65-F5344CB8AC3E}">
        <p14:creationId xmlns:p14="http://schemas.microsoft.com/office/powerpoint/2010/main" val="1207217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2249486"/>
            <a:ext cx="9905999" cy="4275299"/>
          </a:xfrm>
        </p:spPr>
        <p:txBody>
          <a:bodyPr>
            <a:normAutofit lnSpcReduction="10000"/>
          </a:bodyPr>
          <a:lstStyle/>
          <a:p>
            <a:pPr fontAlgn="base"/>
            <a:r>
              <a:rPr lang="en-US" sz="3200" dirty="0"/>
              <a:t>For example: In a traditional classroom, students might be asked to research ways to stop litter going down the </a:t>
            </a:r>
            <a:r>
              <a:rPr lang="en-US" sz="3200" dirty="0" smtClean="0"/>
              <a:t>storm water </a:t>
            </a:r>
            <a:r>
              <a:rPr lang="en-US" sz="3200" dirty="0"/>
              <a:t>drains. They present a poster to the class, explaining what they consider to be the best solution.</a:t>
            </a:r>
          </a:p>
          <a:p>
            <a:pPr fontAlgn="base"/>
            <a:r>
              <a:rPr lang="en-US" sz="3200" dirty="0"/>
              <a:t>In a STEM classroom, students would be asked to design, build, test and re-design if necessary a solution to the problem of litter going down the </a:t>
            </a:r>
            <a:r>
              <a:rPr lang="en-US" sz="3200" dirty="0" smtClean="0"/>
              <a:t>storm water </a:t>
            </a:r>
            <a:r>
              <a:rPr lang="en-US" sz="3200" dirty="0"/>
              <a:t>drain.</a:t>
            </a:r>
          </a:p>
          <a:p>
            <a:endParaRPr lang="en-US" dirty="0"/>
          </a:p>
        </p:txBody>
      </p:sp>
    </p:spTree>
    <p:extLst>
      <p:ext uri="{BB962C8B-B14F-4D97-AF65-F5344CB8AC3E}">
        <p14:creationId xmlns:p14="http://schemas.microsoft.com/office/powerpoint/2010/main" val="1461133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22024" y="2249488"/>
            <a:ext cx="6344778" cy="3541712"/>
          </a:xfrm>
          <a:prstGeom prst="rect">
            <a:avLst/>
          </a:prstGeom>
        </p:spPr>
      </p:pic>
    </p:spTree>
    <p:extLst>
      <p:ext uri="{BB962C8B-B14F-4D97-AF65-F5344CB8AC3E}">
        <p14:creationId xmlns:p14="http://schemas.microsoft.com/office/powerpoint/2010/main" val="273496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2249486"/>
            <a:ext cx="9905999" cy="4058323"/>
          </a:xfrm>
        </p:spPr>
        <p:txBody>
          <a:bodyPr>
            <a:normAutofit fontScale="92500" lnSpcReduction="10000"/>
          </a:bodyPr>
          <a:lstStyle/>
          <a:p>
            <a:pPr fontAlgn="base"/>
            <a:r>
              <a:rPr lang="en-US" sz="3200" dirty="0"/>
              <a:t>The program was given almost $65 million for the professional development of teachers, and to pay for </a:t>
            </a:r>
            <a:r>
              <a:rPr lang="en-US" sz="3200" dirty="0" err="1"/>
              <a:t>specialised</a:t>
            </a:r>
            <a:r>
              <a:rPr lang="en-US" sz="3200" dirty="0"/>
              <a:t> STEM programs in classrooms. There was $5 million in the 2014-15 Budget for similar programs, called "Primary Connections" and "Science by Doing".</a:t>
            </a:r>
          </a:p>
          <a:p>
            <a:pPr fontAlgn="base"/>
            <a:r>
              <a:rPr lang="en-US" sz="3200" dirty="0"/>
              <a:t>State governments have also committed significant money to the STEM program.</a:t>
            </a:r>
          </a:p>
          <a:p>
            <a:endParaRPr lang="en-US" dirty="0"/>
          </a:p>
          <a:p>
            <a:endParaRPr lang="en-US" dirty="0"/>
          </a:p>
        </p:txBody>
      </p:sp>
    </p:spTree>
    <p:extLst>
      <p:ext uri="{BB962C8B-B14F-4D97-AF65-F5344CB8AC3E}">
        <p14:creationId xmlns:p14="http://schemas.microsoft.com/office/powerpoint/2010/main" val="79815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882684" y="400246"/>
            <a:ext cx="6075335" cy="6084755"/>
          </a:xfrm>
          <a:prstGeom prst="rect">
            <a:avLst/>
          </a:prstGeom>
        </p:spPr>
      </p:pic>
    </p:spTree>
    <p:extLst>
      <p:ext uri="{BB962C8B-B14F-4D97-AF65-F5344CB8AC3E}">
        <p14:creationId xmlns:p14="http://schemas.microsoft.com/office/powerpoint/2010/main" val="1587856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Curriculum changes and challenges</a:t>
            </a:r>
            <a:r>
              <a:rPr lang="en-US" dirty="0"/>
              <a:t/>
            </a:r>
            <a:br>
              <a:rPr lang="en-US" dirty="0"/>
            </a:br>
            <a:endParaRPr lang="en-US" dirty="0"/>
          </a:p>
        </p:txBody>
      </p:sp>
      <p:sp>
        <p:nvSpPr>
          <p:cNvPr id="3" name="Content Placeholder 2"/>
          <p:cNvSpPr>
            <a:spLocks noGrp="1"/>
          </p:cNvSpPr>
          <p:nvPr>
            <p:ph idx="1"/>
          </p:nvPr>
        </p:nvSpPr>
        <p:spPr>
          <a:xfrm>
            <a:off x="1141412" y="2249487"/>
            <a:ext cx="9905999" cy="4290798"/>
          </a:xfrm>
        </p:spPr>
        <p:txBody>
          <a:bodyPr>
            <a:normAutofit/>
          </a:bodyPr>
          <a:lstStyle/>
          <a:p>
            <a:pPr fontAlgn="base"/>
            <a:r>
              <a:rPr lang="en-US" sz="3200" dirty="0" smtClean="0"/>
              <a:t>As </a:t>
            </a:r>
            <a:r>
              <a:rPr lang="en-US" sz="3200" dirty="0"/>
              <a:t>a result of increased spending, university curriculums are changing. For example, science has become a pre-requisite to enter a Bachelor of Education primary or early childhood course at some universities. In addition, coding is now being taught from Foundation to Year 10.</a:t>
            </a:r>
          </a:p>
          <a:p>
            <a:r>
              <a:rPr lang="en-US" dirty="0"/>
              <a:t/>
            </a:r>
            <a:br>
              <a:rPr lang="en-US" dirty="0"/>
            </a:br>
            <a:endParaRPr lang="en-US" dirty="0"/>
          </a:p>
        </p:txBody>
      </p:sp>
    </p:spTree>
    <p:extLst>
      <p:ext uri="{BB962C8B-B14F-4D97-AF65-F5344CB8AC3E}">
        <p14:creationId xmlns:p14="http://schemas.microsoft.com/office/powerpoint/2010/main" val="1101192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2249486"/>
            <a:ext cx="9905999" cy="4135815"/>
          </a:xfrm>
        </p:spPr>
        <p:txBody>
          <a:bodyPr>
            <a:normAutofit/>
          </a:bodyPr>
          <a:lstStyle/>
          <a:p>
            <a:r>
              <a:rPr lang="en-US" sz="3200" dirty="0"/>
              <a:t>teachers are being taught to </a:t>
            </a:r>
            <a:r>
              <a:rPr lang="en-US" sz="3200" dirty="0" err="1"/>
              <a:t>contextualise</a:t>
            </a:r>
            <a:r>
              <a:rPr lang="en-US" sz="3200" dirty="0"/>
              <a:t> new science concepts being taught in the classroom</a:t>
            </a:r>
            <a:r>
              <a:rPr lang="en-US" sz="3200" dirty="0" smtClean="0"/>
              <a:t>.</a:t>
            </a:r>
          </a:p>
          <a:p>
            <a:r>
              <a:rPr lang="en-US" sz="3200" dirty="0"/>
              <a:t>Resources are allowing teachers to apply their new skills in a local context. For example, teachers in the Queensland central coast city of Gladstone are focusing on the Great Barrier Reef, local industry and the </a:t>
            </a:r>
            <a:r>
              <a:rPr lang="en-US" sz="3200" dirty="0" err="1"/>
              <a:t>harbour</a:t>
            </a:r>
            <a:r>
              <a:rPr lang="en-US" sz="3200" dirty="0"/>
              <a:t>.</a:t>
            </a:r>
          </a:p>
        </p:txBody>
      </p:sp>
    </p:spTree>
    <p:extLst>
      <p:ext uri="{BB962C8B-B14F-4D97-AF65-F5344CB8AC3E}">
        <p14:creationId xmlns:p14="http://schemas.microsoft.com/office/powerpoint/2010/main" val="725622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future of STEM</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sz="3200" dirty="0" smtClean="0"/>
              <a:t>The </a:t>
            </a:r>
            <a:r>
              <a:rPr lang="en-US" sz="3200" dirty="0"/>
              <a:t>Australian curriculum and the way in which teachers develop learning experiences will reflect the transient and evolving character of STEM theory, while providing a strong focus on the practice of STEM.</a:t>
            </a:r>
          </a:p>
          <a:p>
            <a:pPr fontAlgn="base"/>
            <a:r>
              <a:rPr lang="en-US" sz="3200" dirty="0"/>
              <a:t>C</a:t>
            </a:r>
            <a:r>
              <a:rPr lang="en-US" sz="3200" dirty="0" smtClean="0"/>
              <a:t>urriculum </a:t>
            </a:r>
            <a:r>
              <a:rPr lang="en-US" sz="3200" dirty="0"/>
              <a:t>content will be delivered to students in ways that encourage curiosity and reflection, combining their inquisitive nature with the power of scientific method</a:t>
            </a:r>
            <a:r>
              <a:rPr lang="en-US" sz="3200" dirty="0" smtClean="0"/>
              <a:t>.</a:t>
            </a:r>
            <a:endParaRPr lang="en-US" sz="3200" dirty="0"/>
          </a:p>
        </p:txBody>
      </p:sp>
    </p:spTree>
    <p:extLst>
      <p:ext uri="{BB962C8B-B14F-4D97-AF65-F5344CB8AC3E}">
        <p14:creationId xmlns:p14="http://schemas.microsoft.com/office/powerpoint/2010/main" val="80662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dirty="0"/>
              <a:t>The Australian Government has </a:t>
            </a:r>
            <a:r>
              <a:rPr lang="en-US" sz="3200" dirty="0" smtClean="0"/>
              <a:t>committed </a:t>
            </a:r>
            <a:r>
              <a:rPr lang="en-US" sz="3200" dirty="0"/>
              <a:t>to restore the focus, and increase student uptake of, science, technology, engineering and mathematics (STEM) subjects in primary and secondary schools across the country.</a:t>
            </a:r>
          </a:p>
        </p:txBody>
      </p:sp>
    </p:spTree>
    <p:extLst>
      <p:ext uri="{BB962C8B-B14F-4D97-AF65-F5344CB8AC3E}">
        <p14:creationId xmlns:p14="http://schemas.microsoft.com/office/powerpoint/2010/main" val="163086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05249" y="2249488"/>
            <a:ext cx="6978328" cy="3541712"/>
          </a:xfrm>
          <a:prstGeom prst="rect">
            <a:avLst/>
          </a:prstGeom>
        </p:spPr>
      </p:pic>
    </p:spTree>
    <p:extLst>
      <p:ext uri="{BB962C8B-B14F-4D97-AF65-F5344CB8AC3E}">
        <p14:creationId xmlns:p14="http://schemas.microsoft.com/office/powerpoint/2010/main" val="127020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2249487"/>
            <a:ext cx="9905999" cy="3887842"/>
          </a:xfrm>
        </p:spPr>
        <p:txBody>
          <a:bodyPr>
            <a:normAutofit lnSpcReduction="10000"/>
          </a:bodyPr>
          <a:lstStyle/>
          <a:p>
            <a:pPr fontAlgn="base"/>
            <a:r>
              <a:rPr lang="en-US" sz="3200" dirty="0"/>
              <a:t>Australian schools are responsible for providing a foundation of learning for those with future STEM careers. This is in addition to developing a scientifically literate and numerate society. The critical ingredient for teachers is to be inspirational, nurturing children's curiosity and interest in science to a point they can carve career pathways.</a:t>
            </a:r>
          </a:p>
          <a:p>
            <a:endParaRPr lang="en-US" dirty="0"/>
          </a:p>
          <a:p>
            <a:endParaRPr lang="en-US" dirty="0"/>
          </a:p>
        </p:txBody>
      </p:sp>
    </p:spTree>
    <p:extLst>
      <p:ext uri="{BB962C8B-B14F-4D97-AF65-F5344CB8AC3E}">
        <p14:creationId xmlns:p14="http://schemas.microsoft.com/office/powerpoint/2010/main" val="2000149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15691" y="1673817"/>
            <a:ext cx="7422302" cy="3685732"/>
          </a:xfrm>
          <a:prstGeom prst="rect">
            <a:avLst/>
          </a:prstGeom>
        </p:spPr>
      </p:pic>
    </p:spTree>
    <p:extLst>
      <p:ext uri="{BB962C8B-B14F-4D97-AF65-F5344CB8AC3E}">
        <p14:creationId xmlns:p14="http://schemas.microsoft.com/office/powerpoint/2010/main" val="161840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09613" y="2249488"/>
            <a:ext cx="5969599" cy="3541712"/>
          </a:xfrm>
          <a:prstGeom prst="rect">
            <a:avLst/>
          </a:prstGeom>
        </p:spPr>
      </p:pic>
    </p:spTree>
    <p:extLst>
      <p:ext uri="{BB962C8B-B14F-4D97-AF65-F5344CB8AC3E}">
        <p14:creationId xmlns:p14="http://schemas.microsoft.com/office/powerpoint/2010/main" val="540445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88034" y="1765738"/>
            <a:ext cx="3760811" cy="4025462"/>
          </a:xfrm>
          <a:prstGeom prst="rect">
            <a:avLst/>
          </a:prstGeom>
        </p:spPr>
      </p:pic>
    </p:spTree>
    <p:extLst>
      <p:ext uri="{BB962C8B-B14F-4D97-AF65-F5344CB8AC3E}">
        <p14:creationId xmlns:p14="http://schemas.microsoft.com/office/powerpoint/2010/main" val="128700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62401" y="1809881"/>
            <a:ext cx="4062106" cy="4286119"/>
          </a:xfrm>
          <a:prstGeom prst="rect">
            <a:avLst/>
          </a:prstGeom>
        </p:spPr>
      </p:pic>
    </p:spTree>
    <p:extLst>
      <p:ext uri="{BB962C8B-B14F-4D97-AF65-F5344CB8AC3E}">
        <p14:creationId xmlns:p14="http://schemas.microsoft.com/office/powerpoint/2010/main" val="556111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717774" y="1857571"/>
            <a:ext cx="3391510" cy="3933629"/>
          </a:xfrm>
          <a:prstGeom prst="rect">
            <a:avLst/>
          </a:prstGeom>
        </p:spPr>
      </p:pic>
    </p:spTree>
    <p:extLst>
      <p:ext uri="{BB962C8B-B14F-4D97-AF65-F5344CB8AC3E}">
        <p14:creationId xmlns:p14="http://schemas.microsoft.com/office/powerpoint/2010/main" val="7146949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487838" y="1945213"/>
            <a:ext cx="3213148" cy="4088941"/>
          </a:xfrm>
          <a:prstGeom prst="rect">
            <a:avLst/>
          </a:prstGeom>
        </p:spPr>
      </p:pic>
    </p:spTree>
    <p:extLst>
      <p:ext uri="{BB962C8B-B14F-4D97-AF65-F5344CB8AC3E}">
        <p14:creationId xmlns:p14="http://schemas.microsoft.com/office/powerpoint/2010/main" val="100171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school projects</a:t>
            </a:r>
            <a:endParaRPr lang="en-US" dirty="0"/>
          </a:p>
        </p:txBody>
      </p:sp>
      <p:sp>
        <p:nvSpPr>
          <p:cNvPr id="3" name="Content Placeholder 2"/>
          <p:cNvSpPr>
            <a:spLocks noGrp="1"/>
          </p:cNvSpPr>
          <p:nvPr>
            <p:ph idx="1"/>
          </p:nvPr>
        </p:nvSpPr>
        <p:spPr>
          <a:xfrm>
            <a:off x="1141412" y="2249486"/>
            <a:ext cx="9905999" cy="3965783"/>
          </a:xfrm>
        </p:spPr>
        <p:txBody>
          <a:bodyPr>
            <a:normAutofit/>
          </a:bodyPr>
          <a:lstStyle/>
          <a:p>
            <a:r>
              <a:rPr lang="en-US" dirty="0" smtClean="0"/>
              <a:t>sustainable </a:t>
            </a:r>
            <a:r>
              <a:rPr lang="en-US" dirty="0"/>
              <a:t>biofuels (Henley High School, SA)</a:t>
            </a:r>
          </a:p>
          <a:p>
            <a:r>
              <a:rPr lang="en-US" dirty="0"/>
              <a:t>solar photovoltaic power with robotic movement (</a:t>
            </a:r>
            <a:r>
              <a:rPr lang="en-US" dirty="0" err="1"/>
              <a:t>Merici</a:t>
            </a:r>
            <a:r>
              <a:rPr lang="en-US" dirty="0"/>
              <a:t> College, ACT)</a:t>
            </a:r>
          </a:p>
          <a:p>
            <a:r>
              <a:rPr lang="en-US" dirty="0"/>
              <a:t>safe water quality in rainwater tanks (Redlynch State College, </a:t>
            </a:r>
            <a:r>
              <a:rPr lang="en-US" dirty="0" err="1"/>
              <a:t>Qld</a:t>
            </a:r>
            <a:r>
              <a:rPr lang="en-US" dirty="0"/>
              <a:t>)</a:t>
            </a:r>
          </a:p>
          <a:p>
            <a:r>
              <a:rPr lang="en-US" dirty="0"/>
              <a:t>design of a school sustainability </a:t>
            </a:r>
            <a:r>
              <a:rPr lang="en-US" dirty="0" err="1"/>
              <a:t>centre</a:t>
            </a:r>
            <a:r>
              <a:rPr lang="en-US" dirty="0"/>
              <a:t> (Northcote High School, Vic.)</a:t>
            </a:r>
          </a:p>
          <a:p>
            <a:r>
              <a:rPr lang="en-US" dirty="0"/>
              <a:t>redesign of the school playground (</a:t>
            </a:r>
            <a:r>
              <a:rPr lang="en-US" dirty="0" err="1"/>
              <a:t>Cherrybrook</a:t>
            </a:r>
            <a:r>
              <a:rPr lang="en-US" dirty="0"/>
              <a:t> Technology High School, NSW</a:t>
            </a:r>
            <a:r>
              <a:rPr lang="en-US" dirty="0" smtClean="0"/>
              <a:t>)</a:t>
            </a:r>
            <a:endParaRPr lang="en-US" dirty="0"/>
          </a:p>
        </p:txBody>
      </p:sp>
    </p:spTree>
    <p:extLst>
      <p:ext uri="{BB962C8B-B14F-4D97-AF65-F5344CB8AC3E}">
        <p14:creationId xmlns:p14="http://schemas.microsoft.com/office/powerpoint/2010/main" val="1751243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1868558"/>
            <a:ext cx="9905999" cy="4558746"/>
          </a:xfrm>
        </p:spPr>
        <p:txBody>
          <a:bodyPr>
            <a:normAutofit fontScale="47500" lnSpcReduction="20000"/>
          </a:bodyPr>
          <a:lstStyle/>
          <a:p>
            <a:r>
              <a:rPr lang="en-US" sz="4100" dirty="0"/>
              <a:t>design of an app for new students (St Michael’s Collegiate, </a:t>
            </a:r>
            <a:r>
              <a:rPr lang="en-US" sz="4100" dirty="0" err="1"/>
              <a:t>Tas</a:t>
            </a:r>
            <a:r>
              <a:rPr lang="en-US" sz="4100" dirty="0"/>
              <a:t>)</a:t>
            </a:r>
          </a:p>
          <a:p>
            <a:r>
              <a:rPr lang="en-US" sz="4100" dirty="0"/>
              <a:t>redesign and adaption of mousetrap dragsters (The </a:t>
            </a:r>
            <a:r>
              <a:rPr lang="en-US" sz="4100" dirty="0" err="1"/>
              <a:t>Canobolas</a:t>
            </a:r>
            <a:r>
              <a:rPr lang="en-US" sz="4100" dirty="0"/>
              <a:t> Rural Technology High School, NSW)</a:t>
            </a:r>
          </a:p>
          <a:p>
            <a:r>
              <a:rPr lang="en-US" sz="4100" dirty="0"/>
              <a:t>design, development and marketing of an F1 racer (</a:t>
            </a:r>
            <a:r>
              <a:rPr lang="en-US" sz="4100" dirty="0" err="1"/>
              <a:t>Balga</a:t>
            </a:r>
            <a:r>
              <a:rPr lang="en-US" sz="4100" dirty="0"/>
              <a:t> Senior High School, WA)</a:t>
            </a:r>
          </a:p>
          <a:p>
            <a:r>
              <a:rPr lang="en-US" sz="4100" dirty="0"/>
              <a:t>effect of exercise on health (</a:t>
            </a:r>
            <a:r>
              <a:rPr lang="en-US" sz="4100" dirty="0" err="1"/>
              <a:t>Duncraig</a:t>
            </a:r>
            <a:r>
              <a:rPr lang="en-US" sz="4100" dirty="0"/>
              <a:t> Senior High School, WA).</a:t>
            </a:r>
          </a:p>
          <a:p>
            <a:r>
              <a:rPr lang="en-US" sz="4100" dirty="0"/>
              <a:t>design and construction of a vertical garden in the school grounds (Simonds Catholic College, Vic)</a:t>
            </a:r>
          </a:p>
          <a:p>
            <a:r>
              <a:rPr lang="en-US" sz="4100" dirty="0"/>
              <a:t>innovation, design and marketing of a personal grooming product (</a:t>
            </a:r>
            <a:r>
              <a:rPr lang="en-US" sz="4100" dirty="0" err="1"/>
              <a:t>Heathfield</a:t>
            </a:r>
            <a:r>
              <a:rPr lang="en-US" sz="4100" dirty="0"/>
              <a:t> High School, SA)</a:t>
            </a:r>
          </a:p>
          <a:p>
            <a:r>
              <a:rPr lang="en-US" sz="4100" dirty="0"/>
              <a:t>promotional campaign to raise awareness of impact of introduced species in the Northern Territory (O’Loughlin Catholic College, NT).</a:t>
            </a:r>
          </a:p>
          <a:p>
            <a:endParaRPr lang="en-US" dirty="0"/>
          </a:p>
          <a:p>
            <a:endParaRPr lang="en-US" dirty="0"/>
          </a:p>
        </p:txBody>
      </p:sp>
    </p:spTree>
    <p:extLst>
      <p:ext uri="{BB962C8B-B14F-4D97-AF65-F5344CB8AC3E}">
        <p14:creationId xmlns:p14="http://schemas.microsoft.com/office/powerpoint/2010/main" val="1881685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5034" y="2665309"/>
            <a:ext cx="7543800" cy="1676400"/>
          </a:xfrm>
          <a:prstGeom prst="rect">
            <a:avLst/>
          </a:prstGeom>
        </p:spPr>
      </p:pic>
    </p:spTree>
    <p:extLst>
      <p:ext uri="{BB962C8B-B14F-4D97-AF65-F5344CB8AC3E}">
        <p14:creationId xmlns:p14="http://schemas.microsoft.com/office/powerpoint/2010/main" val="212490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83348" y="1897444"/>
            <a:ext cx="6022128" cy="3555409"/>
          </a:xfrm>
          <a:prstGeom prst="rect">
            <a:avLst/>
          </a:prstGeom>
        </p:spPr>
      </p:pic>
    </p:spTree>
    <p:extLst>
      <p:ext uri="{BB962C8B-B14F-4D97-AF65-F5344CB8AC3E}">
        <p14:creationId xmlns:p14="http://schemas.microsoft.com/office/powerpoint/2010/main" val="696950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1141412" y="2249486"/>
            <a:ext cx="9905999" cy="4440071"/>
          </a:xfrm>
        </p:spPr>
        <p:txBody>
          <a:bodyPr>
            <a:normAutofit fontScale="92500" lnSpcReduction="10000"/>
          </a:bodyPr>
          <a:lstStyle/>
          <a:p>
            <a:r>
              <a:rPr lang="en-US" dirty="0"/>
              <a:t>Many teachers commented on the unanticipated benefits for their students from their involvement in the STEM Connections project. The development of general capabilities, such as Critical and Creative Thinking, and Personal and Social Capability, was overwhelmingly identified as an outcome for some students. They became evident in teamwork and collaboration, the breadth of communication skills developed and used, and the creative approaches to the project as a whole and to problem-solving in particular.</a:t>
            </a:r>
          </a:p>
          <a:p>
            <a:r>
              <a:rPr lang="en-US" dirty="0"/>
              <a:t>The predominant benefit for students was the development of increasingly mature and effective ways of working together. Students could take on different roles and work to their strengths. Some adapted well to leadership roles; others were happy to act in more supportive roles.</a:t>
            </a:r>
          </a:p>
          <a:p>
            <a:endParaRPr lang="en-US" dirty="0"/>
          </a:p>
        </p:txBody>
      </p:sp>
    </p:spTree>
    <p:extLst>
      <p:ext uri="{BB962C8B-B14F-4D97-AF65-F5344CB8AC3E}">
        <p14:creationId xmlns:p14="http://schemas.microsoft.com/office/powerpoint/2010/main" val="1234155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1141412" y="1849820"/>
            <a:ext cx="9905999" cy="4519447"/>
          </a:xfrm>
        </p:spPr>
        <p:txBody>
          <a:bodyPr>
            <a:normAutofit/>
          </a:bodyPr>
          <a:lstStyle/>
          <a:p>
            <a:r>
              <a:rPr lang="en-US" dirty="0"/>
              <a:t>The open-ended nature of the projects and group work focus caused challenges for some staff. These fell into the following broad categories:</a:t>
            </a:r>
          </a:p>
          <a:p>
            <a:r>
              <a:rPr lang="en-US" dirty="0"/>
              <a:t>the need to surrender their role as leader of learning and subject expert to allow greater autonomy for students</a:t>
            </a:r>
          </a:p>
          <a:p>
            <a:endParaRPr lang="en-US" dirty="0"/>
          </a:p>
        </p:txBody>
      </p:sp>
    </p:spTree>
    <p:extLst>
      <p:ext uri="{BB962C8B-B14F-4D97-AF65-F5344CB8AC3E}">
        <p14:creationId xmlns:p14="http://schemas.microsoft.com/office/powerpoint/2010/main" val="2062610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1481960"/>
            <a:ext cx="9905999" cy="4782206"/>
          </a:xfrm>
        </p:spPr>
        <p:txBody>
          <a:bodyPr>
            <a:normAutofit/>
          </a:bodyPr>
          <a:lstStyle/>
          <a:p>
            <a:r>
              <a:rPr lang="en-US" dirty="0"/>
              <a:t>classroom management and planning</a:t>
            </a:r>
          </a:p>
          <a:p>
            <a:pPr lvl="1"/>
            <a:r>
              <a:rPr lang="en-US" dirty="0"/>
              <a:t>uncertainty about when and what content would be required</a:t>
            </a:r>
          </a:p>
          <a:p>
            <a:pPr lvl="1"/>
            <a:r>
              <a:rPr lang="en-US" dirty="0"/>
              <a:t>monitoring progress when groups were all at different stages</a:t>
            </a:r>
          </a:p>
          <a:p>
            <a:pPr lvl="1"/>
            <a:r>
              <a:rPr lang="en-US" dirty="0"/>
              <a:t>handling group dynamics</a:t>
            </a:r>
          </a:p>
          <a:p>
            <a:r>
              <a:rPr lang="en-US" dirty="0"/>
              <a:t>time commitments required for team-planning, resource-sharing, personal learning and communication across the school</a:t>
            </a:r>
          </a:p>
          <a:p>
            <a:r>
              <a:rPr lang="en-US" dirty="0"/>
              <a:t>school constraints such as timetabling and staffing impact on the way the project could be delivered.</a:t>
            </a:r>
          </a:p>
          <a:p>
            <a:endParaRPr lang="en-US" dirty="0"/>
          </a:p>
        </p:txBody>
      </p:sp>
    </p:spTree>
    <p:extLst>
      <p:ext uri="{BB962C8B-B14F-4D97-AF65-F5344CB8AC3E}">
        <p14:creationId xmlns:p14="http://schemas.microsoft.com/office/powerpoint/2010/main" val="136784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1782304"/>
            <a:ext cx="9905999" cy="4401519"/>
          </a:xfrm>
        </p:spPr>
        <p:txBody>
          <a:bodyPr>
            <a:normAutofit/>
          </a:bodyPr>
          <a:lstStyle/>
          <a:p>
            <a:r>
              <a:rPr lang="en-US" sz="3200" dirty="0"/>
              <a:t>Providing innovative mathematics curriculum resources for primary and secondary school students, focusing on inquiry-led teaching.</a:t>
            </a:r>
          </a:p>
          <a:p>
            <a:r>
              <a:rPr lang="en-US" sz="3200" dirty="0"/>
              <a:t>Supporting the introduction of computer coding across different year levels in Australian schools leading to greater exposure to computational thinking, and, ultimately, expanding the pool of ICT-skilled workers.  </a:t>
            </a:r>
          </a:p>
          <a:p>
            <a:endParaRPr lang="en-US" dirty="0"/>
          </a:p>
        </p:txBody>
      </p:sp>
    </p:spTree>
    <p:extLst>
      <p:ext uri="{BB962C8B-B14F-4D97-AF65-F5344CB8AC3E}">
        <p14:creationId xmlns:p14="http://schemas.microsoft.com/office/powerpoint/2010/main" val="807554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844507" y="230364"/>
            <a:ext cx="4499810" cy="6383703"/>
          </a:xfrm>
          <a:prstGeom prst="rect">
            <a:avLst/>
          </a:prstGeom>
        </p:spPr>
      </p:pic>
    </p:spTree>
    <p:extLst>
      <p:ext uri="{BB962C8B-B14F-4D97-AF65-F5344CB8AC3E}">
        <p14:creationId xmlns:p14="http://schemas.microsoft.com/office/powerpoint/2010/main" val="97244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1844298"/>
            <a:ext cx="9905999" cy="4695987"/>
          </a:xfrm>
        </p:spPr>
        <p:txBody>
          <a:bodyPr>
            <a:noAutofit/>
          </a:bodyPr>
          <a:lstStyle/>
          <a:p>
            <a:r>
              <a:rPr lang="en-US" sz="3200" dirty="0" smtClean="0"/>
              <a:t>Summer </a:t>
            </a:r>
            <a:r>
              <a:rPr lang="en-US" sz="3200" dirty="0"/>
              <a:t>schools for STEM students, to increase the number of girls and disadvantaged students attending — including Indigenous students and those from regional and remote areas</a:t>
            </a:r>
            <a:r>
              <a:rPr lang="en-US" sz="3200" dirty="0" smtClean="0"/>
              <a:t>.</a:t>
            </a:r>
          </a:p>
          <a:p>
            <a:r>
              <a:rPr lang="en-US" sz="3200" dirty="0" smtClean="0"/>
              <a:t>Increased connections and partnerships with University based outreach programs to enhance student knowledge.</a:t>
            </a:r>
            <a:endParaRPr lang="en-US" sz="3200" dirty="0"/>
          </a:p>
          <a:p>
            <a:endParaRPr lang="en-US" sz="3200" dirty="0"/>
          </a:p>
        </p:txBody>
      </p:sp>
    </p:spTree>
    <p:extLst>
      <p:ext uri="{BB962C8B-B14F-4D97-AF65-F5344CB8AC3E}">
        <p14:creationId xmlns:p14="http://schemas.microsoft.com/office/powerpoint/2010/main" val="468672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51583" y="390361"/>
            <a:ext cx="4412974" cy="6299681"/>
          </a:xfrm>
          <a:prstGeom prst="rect">
            <a:avLst/>
          </a:prstGeom>
        </p:spPr>
      </p:pic>
    </p:spTree>
    <p:extLst>
      <p:ext uri="{BB962C8B-B14F-4D97-AF65-F5344CB8AC3E}">
        <p14:creationId xmlns:p14="http://schemas.microsoft.com/office/powerpoint/2010/main" val="32256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41412" y="1859796"/>
            <a:ext cx="9905999" cy="4742481"/>
          </a:xfrm>
        </p:spPr>
        <p:txBody>
          <a:bodyPr>
            <a:noAutofit/>
          </a:bodyPr>
          <a:lstStyle/>
          <a:p>
            <a:r>
              <a:rPr lang="en-US" sz="3200" dirty="0"/>
              <a:t>Encouraging school students to study STEM subjects and showing them some of the great careers built on science, engineering, </a:t>
            </a:r>
            <a:r>
              <a:rPr lang="en-US" sz="3200" dirty="0" err="1"/>
              <a:t>maths</a:t>
            </a:r>
            <a:r>
              <a:rPr lang="en-US" sz="3200" dirty="0"/>
              <a:t> and </a:t>
            </a:r>
            <a:r>
              <a:rPr lang="en-US" sz="3200" dirty="0" smtClean="0"/>
              <a:t>technology. </a:t>
            </a:r>
          </a:p>
          <a:p>
            <a:r>
              <a:rPr lang="en-US" sz="3200" dirty="0" smtClean="0"/>
              <a:t>Starting </a:t>
            </a:r>
            <a:r>
              <a:rPr lang="en-US" sz="3200" dirty="0"/>
              <a:t>this interest at the school level will help increase the number of students taking up STEM subjects in higher education and in their careers and help keep Australia competitive internationally in these important fields.</a:t>
            </a:r>
          </a:p>
        </p:txBody>
      </p:sp>
    </p:spTree>
    <p:extLst>
      <p:ext uri="{BB962C8B-B14F-4D97-AF65-F5344CB8AC3E}">
        <p14:creationId xmlns:p14="http://schemas.microsoft.com/office/powerpoint/2010/main" val="12791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2700" y="337036"/>
            <a:ext cx="4207574" cy="580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246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105</TotalTime>
  <Words>998</Words>
  <Application>Microsoft Office PowerPoint</Application>
  <PresentationFormat>Custom</PresentationFormat>
  <Paragraphs>48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Circuit</vt:lpstr>
      <vt:lpstr>STEM – An Australian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Localised Contexts</vt:lpstr>
      <vt:lpstr>PowerPoint Presentation</vt:lpstr>
      <vt:lpstr>PowerPoint Presentation</vt:lpstr>
      <vt:lpstr>PowerPoint Presentation</vt:lpstr>
      <vt:lpstr>PowerPoint Presentation</vt:lpstr>
      <vt:lpstr>PowerPoint Presentation</vt:lpstr>
      <vt:lpstr>PowerPoint Presentation</vt:lpstr>
      <vt:lpstr>Curriculum changes and challenges </vt:lpstr>
      <vt:lpstr>PowerPoint Presentation</vt:lpstr>
      <vt:lpstr>The future of 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school projects</vt:lpstr>
      <vt:lpstr>PowerPoint Presentation</vt:lpstr>
      <vt:lpstr>PowerPoint Presentation</vt:lpstr>
      <vt:lpstr>Benefits</vt:lpstr>
      <vt:lpstr>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 An Australian Context</dc:title>
  <dc:creator>Microsoft Office User</dc:creator>
  <cp:lastModifiedBy>Piesse, Julie</cp:lastModifiedBy>
  <cp:revision>14</cp:revision>
  <cp:lastPrinted>2017-11-27T01:40:35Z</cp:lastPrinted>
  <dcterms:created xsi:type="dcterms:W3CDTF">2017-11-12T05:27:48Z</dcterms:created>
  <dcterms:modified xsi:type="dcterms:W3CDTF">2017-11-27T01:42:59Z</dcterms:modified>
</cp:coreProperties>
</file>